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61"/>
  </p:notesMasterIdLst>
  <p:sldIdLst>
    <p:sldId id="256" r:id="rId5"/>
    <p:sldId id="3437" r:id="rId6"/>
    <p:sldId id="3438" r:id="rId7"/>
    <p:sldId id="3440" r:id="rId8"/>
    <p:sldId id="3441" r:id="rId9"/>
    <p:sldId id="3480" r:id="rId10"/>
    <p:sldId id="3456" r:id="rId11"/>
    <p:sldId id="3477" r:id="rId12"/>
    <p:sldId id="3478" r:id="rId13"/>
    <p:sldId id="3479" r:id="rId14"/>
    <p:sldId id="3442" r:id="rId15"/>
    <p:sldId id="3439" r:id="rId16"/>
    <p:sldId id="3443" r:id="rId17"/>
    <p:sldId id="3455" r:id="rId18"/>
    <p:sldId id="3461" r:id="rId19"/>
    <p:sldId id="3462" r:id="rId20"/>
    <p:sldId id="3463" r:id="rId21"/>
    <p:sldId id="3464" r:id="rId22"/>
    <p:sldId id="3454" r:id="rId23"/>
    <p:sldId id="3444" r:id="rId24"/>
    <p:sldId id="3446" r:id="rId25"/>
    <p:sldId id="3445" r:id="rId26"/>
    <p:sldId id="3448" r:id="rId27"/>
    <p:sldId id="3453" r:id="rId28"/>
    <p:sldId id="3447" r:id="rId29"/>
    <p:sldId id="3467" r:id="rId30"/>
    <p:sldId id="3468" r:id="rId31"/>
    <p:sldId id="3469" r:id="rId32"/>
    <p:sldId id="3470" r:id="rId33"/>
    <p:sldId id="3460" r:id="rId34"/>
    <p:sldId id="3452" r:id="rId35"/>
    <p:sldId id="3435" r:id="rId36"/>
    <p:sldId id="282" r:id="rId37"/>
    <p:sldId id="3472" r:id="rId38"/>
    <p:sldId id="279" r:id="rId39"/>
    <p:sldId id="3451" r:id="rId40"/>
    <p:sldId id="3459" r:id="rId41"/>
    <p:sldId id="286" r:id="rId42"/>
    <p:sldId id="3457" r:id="rId43"/>
    <p:sldId id="3450" r:id="rId44"/>
    <p:sldId id="3471" r:id="rId45"/>
    <p:sldId id="3458" r:id="rId46"/>
    <p:sldId id="3474" r:id="rId47"/>
    <p:sldId id="3473" r:id="rId48"/>
    <p:sldId id="3475" r:id="rId49"/>
    <p:sldId id="3476" r:id="rId50"/>
    <p:sldId id="3436" r:id="rId51"/>
    <p:sldId id="281" r:id="rId52"/>
    <p:sldId id="322" r:id="rId53"/>
    <p:sldId id="290" r:id="rId54"/>
    <p:sldId id="3466" r:id="rId55"/>
    <p:sldId id="3465" r:id="rId56"/>
    <p:sldId id="326" r:id="rId57"/>
    <p:sldId id="324" r:id="rId58"/>
    <p:sldId id="3449" r:id="rId59"/>
    <p:sldId id="280" r:id="rId6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6A8A9D-BC8F-E9EC-1E94-4002E96A938C}" v="26" dt="2024-03-16T08:27:20.726"/>
    <p1510:client id="{1F8173B8-4513-E308-F8C0-C2840ED30A30}" v="66" dt="2024-03-15T18:15:44.288"/>
    <p1510:client id="{7989F135-BD62-8554-8AC8-E760A963E531}" v="938" dt="2024-03-15T11:05:08.305"/>
    <p1510:client id="{904E27D8-506E-2F85-B858-E1B8EC01EB34}" v="121" dt="2024-03-16T08:31:37.937"/>
    <p1510:client id="{FB696AF5-2BF1-87E9-496F-AFB4D1A0FB11}" v="15" dt="2024-03-14T09:51:55.568"/>
    <p1510:client id="{FD45E7CD-9CA7-7C37-57E7-F0E985CFD1F6}" v="74" dt="2024-03-15T16:51:44.1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yst layout 2 - Markering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llemlayout 1 - Markering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Mellemlayout 2 - Markerin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0A1B5D5-9B99-4C35-A422-299274C87663}" styleName="Mellemlayout 1 - Markering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38B1855-1B75-4FBE-930C-398BA8C253C6}" styleName="Tema til typografi 2 - Markering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8" d="100"/>
          <a:sy n="38" d="100"/>
        </p:scale>
        <p:origin x="105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microsoft.com/office/2015/10/relationships/revisionInfo" Target="revisionInfo.xml"/><Relationship Id="rId5" Type="http://schemas.openxmlformats.org/officeDocument/2006/relationships/slide" Target="slides/slide1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nl\Desktop\Ny%20&#248;ko%20struktur\Grafer_tal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a-DK" b="1"/>
              <a:t>C-certifikater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'c-cert.'!$B$4</c:f>
              <c:strCache>
                <c:ptCount val="1"/>
                <c:pt idx="0">
                  <c:v>Antal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8.3333333333333332E-3"/>
                  <c:y val="9.259259259259217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618-4A80-BBBF-075D3C718B24}"/>
                </c:ext>
              </c:extLst>
            </c:dLbl>
            <c:dLbl>
              <c:idx val="1"/>
              <c:layout>
                <c:manualLayout>
                  <c:x val="-5.0925337632079971E-17"/>
                  <c:y val="1.38888888888888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618-4A80-BBBF-075D3C718B24}"/>
                </c:ext>
              </c:extLst>
            </c:dLbl>
            <c:dLbl>
              <c:idx val="4"/>
              <c:layout>
                <c:manualLayout>
                  <c:x val="-1.6666666666666767E-2"/>
                  <c:y val="-8.487556272013328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618-4A80-BBBF-075D3C718B24}"/>
                </c:ext>
              </c:extLst>
            </c:dLbl>
            <c:dLbl>
              <c:idx val="6"/>
              <c:layout>
                <c:manualLayout>
                  <c:x val="-5.5555555555556572E-3"/>
                  <c:y val="1.38888888888888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618-4A80-BBBF-075D3C718B2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'c-cert.'!$C$3:$N$3</c:f>
              <c:numCache>
                <c:formatCode>General</c:formatCode>
                <c:ptCount val="12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</c:numCache>
            </c:numRef>
          </c:cat>
          <c:val>
            <c:numRef>
              <c:f>'c-cert.'!$C$4:$N$4</c:f>
              <c:numCache>
                <c:formatCode>General</c:formatCode>
                <c:ptCount val="12"/>
                <c:pt idx="0">
                  <c:v>50</c:v>
                </c:pt>
                <c:pt idx="1">
                  <c:v>59</c:v>
                </c:pt>
                <c:pt idx="2">
                  <c:v>67</c:v>
                </c:pt>
                <c:pt idx="3">
                  <c:v>59</c:v>
                </c:pt>
                <c:pt idx="4">
                  <c:v>64</c:v>
                </c:pt>
                <c:pt idx="5">
                  <c:v>45</c:v>
                </c:pt>
                <c:pt idx="6">
                  <c:v>51</c:v>
                </c:pt>
                <c:pt idx="7">
                  <c:v>63</c:v>
                </c:pt>
                <c:pt idx="8">
                  <c:v>53</c:v>
                </c:pt>
                <c:pt idx="9">
                  <c:v>59</c:v>
                </c:pt>
                <c:pt idx="10">
                  <c:v>54</c:v>
                </c:pt>
                <c:pt idx="11">
                  <c:v>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4618-4A80-BBBF-075D3C718B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30548064"/>
        <c:axId val="430548456"/>
        <c:extLst>
          <c:ext xmlns:c15="http://schemas.microsoft.com/office/drawing/2012/chart" uri="{02D57815-91ED-43cb-92C2-25804820EDAC}">
            <c15:filteredLine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'c-cert.'!#REF!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dLbl>
                    <c:idx val="1"/>
                    <c:layout>
                      <c:manualLayout>
                        <c:x val="-2.500000000000005E-2"/>
                        <c:y val="2.7777777777777776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5-4618-4A80-BBBF-075D3C718B24}"/>
                      </c:ext>
                    </c:extLst>
                  </c:dLbl>
                  <c:dLbl>
                    <c:idx val="3"/>
                    <c:layout>
                      <c:manualLayout>
                        <c:x val="-4.4444444444444446E-2"/>
                        <c:y val="-1.3888888888888888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6-4618-4A80-BBBF-075D3C718B24}"/>
                      </c:ext>
                    </c:extLst>
                  </c:dLbl>
                  <c:dLbl>
                    <c:idx val="4"/>
                    <c:layout>
                      <c:manualLayout>
                        <c:x val="-1.3888888888888888E-2"/>
                        <c:y val="-9.2592592592593437E-3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7-4618-4A80-BBBF-075D3C718B24}"/>
                      </c:ext>
                    </c:extLst>
                  </c:dLbl>
                  <c:dLbl>
                    <c:idx val="6"/>
                    <c:layout>
                      <c:manualLayout>
                        <c:x val="-2.0370135052831988E-16"/>
                        <c:y val="-5.5555555555555601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8-4618-4A80-BBBF-075D3C718B24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da-DK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'c-cert.'!$C$3:$N$3</c15:sqref>
                        </c15:formulaRef>
                      </c:ext>
                    </c:extLst>
                    <c:numCache>
                      <c:formatCode>General</c:formatCode>
                      <c:ptCount val="12"/>
                      <c:pt idx="0">
                        <c:v>2012</c:v>
                      </c:pt>
                      <c:pt idx="1">
                        <c:v>2013</c:v>
                      </c:pt>
                      <c:pt idx="2">
                        <c:v>2014</c:v>
                      </c:pt>
                      <c:pt idx="3">
                        <c:v>2015</c:v>
                      </c:pt>
                      <c:pt idx="4">
                        <c:v>2016</c:v>
                      </c:pt>
                      <c:pt idx="5">
                        <c:v>2017</c:v>
                      </c:pt>
                      <c:pt idx="6">
                        <c:v>2018</c:v>
                      </c:pt>
                      <c:pt idx="7">
                        <c:v>2019</c:v>
                      </c:pt>
                      <c:pt idx="8">
                        <c:v>2020</c:v>
                      </c:pt>
                      <c:pt idx="9">
                        <c:v>2021</c:v>
                      </c:pt>
                      <c:pt idx="10">
                        <c:v>2022</c:v>
                      </c:pt>
                      <c:pt idx="11">
                        <c:v>2023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'c-cert.'!#REF!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1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9-4618-4A80-BBBF-075D3C718B24}"/>
                  </c:ext>
                </c:extLst>
              </c15:ser>
            </c15:filteredLineSeries>
          </c:ext>
        </c:extLst>
      </c:lineChart>
      <c:catAx>
        <c:axId val="430548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430548456"/>
        <c:crosses val="autoZero"/>
        <c:auto val="1"/>
        <c:lblAlgn val="ctr"/>
        <c:lblOffset val="100"/>
        <c:noMultiLvlLbl val="0"/>
      </c:catAx>
      <c:valAx>
        <c:axId val="430548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430548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A5EEA4-C1B7-483A-A2F0-4B02DECDA705}" type="datetimeFigureOut">
              <a:rPr lang="da-DK" smtClean="0"/>
              <a:t>26-03-2024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8632B-2FF8-48AC-8E98-28736F40450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43571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Det </a:t>
            </a:r>
            <a:r>
              <a:rPr lang="en-US" err="1"/>
              <a:t>nedre</a:t>
            </a:r>
            <a:r>
              <a:rPr lang="en-US"/>
              <a:t> </a:t>
            </a:r>
            <a:r>
              <a:rPr lang="en-US" err="1"/>
              <a:t>luftrum</a:t>
            </a:r>
            <a:r>
              <a:rPr lang="en-US"/>
              <a:t> er under </a:t>
            </a:r>
            <a:r>
              <a:rPr lang="en-US" err="1"/>
              <a:t>pres</a:t>
            </a:r>
            <a:r>
              <a:rPr lang="en-US"/>
              <a:t>, Doner, </a:t>
            </a:r>
            <a:r>
              <a:rPr lang="en-US" err="1"/>
              <a:t>Solceller</a:t>
            </a:r>
            <a:r>
              <a:rPr lang="en-US"/>
              <a:t> </a:t>
            </a:r>
            <a:r>
              <a:rPr lang="en-US" err="1"/>
              <a:t>og</a:t>
            </a:r>
            <a:r>
              <a:rPr lang="en-US"/>
              <a:t> </a:t>
            </a:r>
            <a:r>
              <a:rPr lang="en-US" err="1"/>
              <a:t>vindmøller</a:t>
            </a:r>
            <a:r>
              <a:rPr lang="en-US"/>
              <a:t> presser </a:t>
            </a:r>
            <a:r>
              <a:rPr lang="en-US" err="1"/>
              <a:t>os</a:t>
            </a:r>
            <a:r>
              <a:rPr lang="en-US"/>
              <a:t>. Vi </a:t>
            </a:r>
            <a:r>
              <a:rPr lang="en-US" err="1"/>
              <a:t>påvirkes</a:t>
            </a:r>
            <a:r>
              <a:rPr lang="en-US"/>
              <a:t> </a:t>
            </a:r>
            <a:r>
              <a:rPr lang="en-US" err="1"/>
              <a:t>også</a:t>
            </a:r>
            <a:r>
              <a:rPr lang="en-US"/>
              <a:t> </a:t>
            </a:r>
            <a:r>
              <a:rPr lang="en-US" err="1"/>
              <a:t>i</a:t>
            </a:r>
            <a:r>
              <a:rPr lang="en-US"/>
              <a:t> </a:t>
            </a:r>
            <a:r>
              <a:rPr lang="en-US" err="1"/>
              <a:t>stigende</a:t>
            </a:r>
            <a:r>
              <a:rPr lang="en-US"/>
              <a:t> grad </a:t>
            </a:r>
            <a:r>
              <a:rPr lang="en-US" err="1"/>
              <a:t>af</a:t>
            </a:r>
            <a:r>
              <a:rPr lang="en-US"/>
              <a:t> PTX-</a:t>
            </a:r>
            <a:r>
              <a:rPr lang="en-US" err="1"/>
              <a:t>brændstoffer</a:t>
            </a:r>
            <a:r>
              <a:rPr lang="en-US"/>
              <a:t> </a:t>
            </a:r>
            <a:r>
              <a:rPr lang="en-US" err="1"/>
              <a:t>og</a:t>
            </a:r>
            <a:r>
              <a:rPr lang="en-US"/>
              <a:t> det </a:t>
            </a:r>
            <a:r>
              <a:rPr lang="en-US" err="1"/>
              <a:t>politiske</a:t>
            </a:r>
            <a:r>
              <a:rPr lang="en-US"/>
              <a:t> </a:t>
            </a:r>
            <a:r>
              <a:rPr lang="en-US" err="1"/>
              <a:t>udspil</a:t>
            </a:r>
            <a:r>
              <a:rPr lang="en-US"/>
              <a:t> ’</a:t>
            </a:r>
            <a:r>
              <a:rPr lang="en-US" err="1"/>
              <a:t>grøn</a:t>
            </a:r>
            <a:r>
              <a:rPr lang="en-US"/>
              <a:t> </a:t>
            </a:r>
            <a:r>
              <a:rPr lang="en-US" err="1"/>
              <a:t>luftfart</a:t>
            </a:r>
            <a:r>
              <a:rPr lang="en-US"/>
              <a:t> for alle’, </a:t>
            </a:r>
            <a:r>
              <a:rPr lang="en-US" err="1"/>
              <a:t>som</a:t>
            </a:r>
            <a:r>
              <a:rPr lang="en-US"/>
              <a:t> </a:t>
            </a:r>
            <a:r>
              <a:rPr lang="en-US" err="1"/>
              <a:t>skal</a:t>
            </a:r>
            <a:r>
              <a:rPr lang="en-US"/>
              <a:t> </a:t>
            </a:r>
            <a:r>
              <a:rPr lang="en-US" err="1"/>
              <a:t>positionere</a:t>
            </a:r>
            <a:r>
              <a:rPr lang="en-US"/>
              <a:t> Danmark </a:t>
            </a:r>
            <a:r>
              <a:rPr lang="en-US" err="1"/>
              <a:t>som</a:t>
            </a:r>
            <a:r>
              <a:rPr lang="en-US"/>
              <a:t> </a:t>
            </a:r>
            <a:r>
              <a:rPr lang="en-US" err="1"/>
              <a:t>foregangsland</a:t>
            </a:r>
            <a:r>
              <a:rPr lang="en-US"/>
              <a:t>. 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D8632B-2FF8-48AC-8E98-28736F404500}" type="slidenum">
              <a:rPr lang="da-DK" smtClean="0"/>
              <a:t>32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10985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mailto:DFU@DFU.DK" TargetMode="Externa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mailto:DFU@DFU.DK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50F11-DB34-4ED1-BA05-96CE5666C6D1}" type="datetimeFigureOut">
              <a:rPr lang="da-DK" smtClean="0"/>
              <a:t>26-03-2024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69A1C-54BD-411A-89B9-A732D3E38388}" type="slidenum">
              <a:rPr lang="da-DK" smtClean="0"/>
              <a:t>‹nr.›</a:t>
            </a:fld>
            <a:endParaRPr lang="da-DK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FF2668F9-EDDA-886B-4BDB-0C2D669803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706" t="51181" r="6176" b="45621"/>
          <a:stretch/>
        </p:blipFill>
        <p:spPr>
          <a:xfrm>
            <a:off x="116958" y="6270417"/>
            <a:ext cx="8888819" cy="179455"/>
          </a:xfrm>
          <a:prstGeom prst="rect">
            <a:avLst/>
          </a:prstGeom>
        </p:spPr>
      </p:pic>
      <p:pic>
        <p:nvPicPr>
          <p:cNvPr id="10" name="Billede 9" descr="Et billede, der indeholder Grafik, clipart, kunst, illustration/afbildning&#10;&#10;Automatisk genereret beskrivelse">
            <a:extLst>
              <a:ext uri="{FF2B5EF4-FFF2-40B4-BE49-F238E27FC236}">
                <a16:creationId xmlns:a16="http://schemas.microsoft.com/office/drawing/2014/main" id="{76C18725-F95E-D0F0-FE53-998BDB7A0A8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58" y="94417"/>
            <a:ext cx="1263128" cy="1081111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2687CE19-B17D-FFBD-6C94-F98DE86AAFE7}"/>
              </a:ext>
            </a:extLst>
          </p:cNvPr>
          <p:cNvSpPr txBox="1"/>
          <p:nvPr userDrawn="1"/>
        </p:nvSpPr>
        <p:spPr>
          <a:xfrm>
            <a:off x="1521197" y="6493274"/>
            <a:ext cx="62724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/>
              <a:t>Dansk Faldskærms Union – Idrættens Hus – Brøndby Stadion 20 – DK-2605 Brøndby – </a:t>
            </a:r>
            <a:r>
              <a:rPr lang="da-DK" sz="1000">
                <a:hlinkClick r:id="rId4"/>
              </a:rPr>
              <a:t>DFU@DFU.DK</a:t>
            </a:r>
            <a:r>
              <a:rPr lang="da-DK" sz="1000"/>
              <a:t> - +4523442019</a:t>
            </a:r>
          </a:p>
        </p:txBody>
      </p:sp>
    </p:spTree>
    <p:extLst>
      <p:ext uri="{BB962C8B-B14F-4D97-AF65-F5344CB8AC3E}">
        <p14:creationId xmlns:p14="http://schemas.microsoft.com/office/powerpoint/2010/main" val="4268358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50F11-DB34-4ED1-BA05-96CE5666C6D1}" type="datetimeFigureOut">
              <a:rPr lang="da-DK" smtClean="0"/>
              <a:t>26-03-2024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69A1C-54BD-411A-89B9-A732D3E3838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27089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50F11-DB34-4ED1-BA05-96CE5666C6D1}" type="datetimeFigureOut">
              <a:rPr lang="da-DK" smtClean="0"/>
              <a:t>26-03-2024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69A1C-54BD-411A-89B9-A732D3E3838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65239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0086" y="365126"/>
            <a:ext cx="7135264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50F11-DB34-4ED1-BA05-96CE5666C6D1}" type="datetimeFigureOut">
              <a:rPr lang="da-DK" smtClean="0"/>
              <a:t>26-03-2024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69A1C-54BD-411A-89B9-A732D3E38388}" type="slidenum">
              <a:rPr lang="da-DK" smtClean="0"/>
              <a:t>‹nr.›</a:t>
            </a:fld>
            <a:endParaRPr lang="da-DK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20CF1C0-9728-4E9A-93F2-33991E66207D}"/>
              </a:ext>
            </a:extLst>
          </p:cNvPr>
          <p:cNvSpPr txBox="1">
            <a:spLocks/>
          </p:cNvSpPr>
          <p:nvPr userDrawn="1"/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D50F11-DB34-4ED1-BA05-96CE5666C6D1}" type="datetimeFigureOut">
              <a:rPr lang="da-DK" smtClean="0"/>
              <a:pPr/>
              <a:t>26-03-2024</a:t>
            </a:fld>
            <a:endParaRPr lang="da-DK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514D603-4887-492D-82DE-59B99950D0E7}"/>
              </a:ext>
            </a:extLst>
          </p:cNvPr>
          <p:cNvSpPr txBox="1">
            <a:spLocks/>
          </p:cNvSpPr>
          <p:nvPr userDrawn="1"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369A1C-54BD-411A-89B9-A732D3E38388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C92B295B-25D7-D0E4-D6A2-065971C55E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706" t="51181" r="6176" b="45621"/>
          <a:stretch/>
        </p:blipFill>
        <p:spPr>
          <a:xfrm>
            <a:off x="116958" y="6270417"/>
            <a:ext cx="8888819" cy="179455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A032B24C-D564-122D-D250-7D78710CA9BD}"/>
              </a:ext>
            </a:extLst>
          </p:cNvPr>
          <p:cNvSpPr txBox="1"/>
          <p:nvPr userDrawn="1"/>
        </p:nvSpPr>
        <p:spPr>
          <a:xfrm>
            <a:off x="1521197" y="6493274"/>
            <a:ext cx="62724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/>
              <a:t>Dansk Faldskærms Union – Idrættens Hus – Brøndby Stadion 20 – DK-2605 Brøndby – </a:t>
            </a:r>
            <a:r>
              <a:rPr lang="da-DK" sz="1000">
                <a:hlinkClick r:id="rId3"/>
              </a:rPr>
              <a:t>DFU@DFU.DK</a:t>
            </a:r>
            <a:r>
              <a:rPr lang="da-DK" sz="1000"/>
              <a:t> - +4523442019</a:t>
            </a:r>
          </a:p>
        </p:txBody>
      </p:sp>
      <p:pic>
        <p:nvPicPr>
          <p:cNvPr id="11" name="Billede 10" descr="Et billede, der indeholder Grafik, clipart, kunst, illustration/afbildning&#10;&#10;Automatisk genereret beskrivelse">
            <a:extLst>
              <a:ext uri="{FF2B5EF4-FFF2-40B4-BE49-F238E27FC236}">
                <a16:creationId xmlns:a16="http://schemas.microsoft.com/office/drawing/2014/main" id="{16604D9F-A420-C7B2-7508-E87AC791A4B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58" y="94417"/>
            <a:ext cx="1263128" cy="108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645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50F11-DB34-4ED1-BA05-96CE5666C6D1}" type="datetimeFigureOut">
              <a:rPr lang="da-DK" smtClean="0"/>
              <a:t>26-03-2024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69A1C-54BD-411A-89B9-A732D3E38388}" type="slidenum">
              <a:rPr lang="da-DK" smtClean="0"/>
              <a:t>‹nr.›</a:t>
            </a:fld>
            <a:endParaRPr lang="da-DK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1BDCE4A-9015-4AF0-9F86-280AAFF6CE93}"/>
              </a:ext>
            </a:extLst>
          </p:cNvPr>
          <p:cNvSpPr txBox="1">
            <a:spLocks/>
          </p:cNvSpPr>
          <p:nvPr userDrawn="1"/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D50F11-DB34-4ED1-BA05-96CE5666C6D1}" type="datetimeFigureOut">
              <a:rPr lang="da-DK" smtClean="0"/>
              <a:pPr/>
              <a:t>26-03-2024</a:t>
            </a:fld>
            <a:endParaRPr lang="da-DK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2A6CC56-57AA-4784-88A0-3B62B89A926A}"/>
              </a:ext>
            </a:extLst>
          </p:cNvPr>
          <p:cNvSpPr txBox="1">
            <a:spLocks/>
          </p:cNvSpPr>
          <p:nvPr userDrawn="1"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369A1C-54BD-411A-89B9-A732D3E38388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5414BA43-1C22-43E4-B75B-BB65F9B895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219075" y="6353175"/>
            <a:ext cx="8681466" cy="243088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BD93C677-7A73-4D7E-BE05-0783EF31A0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77518" y="6599439"/>
            <a:ext cx="6047232" cy="147828"/>
          </a:xfrm>
          <a:prstGeom prst="rect">
            <a:avLst/>
          </a:prstGeom>
        </p:spPr>
      </p:pic>
      <p:pic>
        <p:nvPicPr>
          <p:cNvPr id="12" name="Billede 11" descr="Et billede, der indeholder Grafik, clipart, kunst, illustration/afbildning&#10;&#10;Automatisk genereret beskrivelse">
            <a:extLst>
              <a:ext uri="{FF2B5EF4-FFF2-40B4-BE49-F238E27FC236}">
                <a16:creationId xmlns:a16="http://schemas.microsoft.com/office/drawing/2014/main" id="{62557568-6DFF-73C8-BFAC-59C80F19AC2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220" y="115681"/>
            <a:ext cx="1263128" cy="108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096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50F11-DB34-4ED1-BA05-96CE5666C6D1}" type="datetimeFigureOut">
              <a:rPr lang="da-DK" smtClean="0"/>
              <a:t>26-03-2024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69A1C-54BD-411A-89B9-A732D3E38388}" type="slidenum">
              <a:rPr lang="da-DK" smtClean="0"/>
              <a:t>‹nr.›</a:t>
            </a:fld>
            <a:endParaRPr lang="da-DK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8CD63A55-927C-46CF-AA33-BBA5A7A26EBB}"/>
              </a:ext>
            </a:extLst>
          </p:cNvPr>
          <p:cNvSpPr txBox="1">
            <a:spLocks/>
          </p:cNvSpPr>
          <p:nvPr userDrawn="1"/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D50F11-DB34-4ED1-BA05-96CE5666C6D1}" type="datetimeFigureOut">
              <a:rPr lang="da-DK" smtClean="0"/>
              <a:pPr/>
              <a:t>26-03-2024</a:t>
            </a:fld>
            <a:endParaRPr lang="da-DK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7B3F57A-6030-409B-BCCA-660B27423EE1}"/>
              </a:ext>
            </a:extLst>
          </p:cNvPr>
          <p:cNvSpPr txBox="1">
            <a:spLocks/>
          </p:cNvSpPr>
          <p:nvPr userDrawn="1"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369A1C-54BD-411A-89B9-A732D3E38388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351B7E2D-91E0-4969-94AD-D8914E8AED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219075" y="6353175"/>
            <a:ext cx="8681466" cy="243088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F2DB8337-94B2-4DEA-AA20-0856AE1E0F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77518" y="6599439"/>
            <a:ext cx="6047232" cy="147828"/>
          </a:xfrm>
          <a:prstGeom prst="rect">
            <a:avLst/>
          </a:prstGeom>
        </p:spPr>
      </p:pic>
      <p:pic>
        <p:nvPicPr>
          <p:cNvPr id="13" name="Billede 12" descr="Et billede, der indeholder Grafik, clipart, kunst, illustration/afbildning&#10;&#10;Automatisk genereret beskrivelse">
            <a:extLst>
              <a:ext uri="{FF2B5EF4-FFF2-40B4-BE49-F238E27FC236}">
                <a16:creationId xmlns:a16="http://schemas.microsoft.com/office/drawing/2014/main" id="{09795622-F8B5-0D80-1597-6369CDC627C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220" y="115681"/>
            <a:ext cx="1263128" cy="108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431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50F11-DB34-4ED1-BA05-96CE5666C6D1}" type="datetimeFigureOut">
              <a:rPr lang="da-DK" smtClean="0"/>
              <a:t>26-03-2024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69A1C-54BD-411A-89B9-A732D3E3838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32142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50F11-DB34-4ED1-BA05-96CE5666C6D1}" type="datetimeFigureOut">
              <a:rPr lang="da-DK" smtClean="0"/>
              <a:t>26-03-2024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69A1C-54BD-411A-89B9-A732D3E3838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29993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50F11-DB34-4ED1-BA05-96CE5666C6D1}" type="datetimeFigureOut">
              <a:rPr lang="da-DK" smtClean="0"/>
              <a:t>26-03-2024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69A1C-54BD-411A-89B9-A732D3E3838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96085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50F11-DB34-4ED1-BA05-96CE5666C6D1}" type="datetimeFigureOut">
              <a:rPr lang="da-DK" smtClean="0"/>
              <a:t>26-03-2024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69A1C-54BD-411A-89B9-A732D3E3838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61638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50F11-DB34-4ED1-BA05-96CE5666C6D1}" type="datetimeFigureOut">
              <a:rPr lang="da-DK" smtClean="0"/>
              <a:t>26-03-2024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69A1C-54BD-411A-89B9-A732D3E3838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06951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D50F11-DB34-4ED1-BA05-96CE5666C6D1}" type="datetimeFigureOut">
              <a:rPr lang="da-DK" smtClean="0"/>
              <a:t>26-03-2024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69A1C-54BD-411A-89B9-A732D3E3838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99469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openxmlformats.org/officeDocument/2006/relationships/image" Target="../media/image35.pn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fu.dk/klubber/stoettemuligheder-dfu" TargetMode="External"/><Relationship Id="rId2" Type="http://schemas.openxmlformats.org/officeDocument/2006/relationships/hyperlink" Target="https://www.dif.dk/raadgivning-og-stoette/stoettemuligheder/dif-og-dgi-s-foreningspulje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EC5BCB-94FD-4B24-8D98-5B16552861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576210"/>
            <a:ext cx="7772400" cy="2387600"/>
          </a:xfrm>
        </p:spPr>
        <p:txBody>
          <a:bodyPr>
            <a:normAutofit/>
          </a:bodyPr>
          <a:lstStyle/>
          <a:p>
            <a:r>
              <a:rPr lang="da-DK" sz="3600" i="1" err="1">
                <a:cs typeface="Calibri Light"/>
              </a:rPr>
              <a:t>DFU’s</a:t>
            </a:r>
            <a:r>
              <a:rPr lang="da-DK" sz="3600" i="1">
                <a:cs typeface="Calibri Light"/>
              </a:rPr>
              <a:t> Repræsentantskabsmøde 2024</a:t>
            </a:r>
          </a:p>
        </p:txBody>
      </p:sp>
      <p:sp>
        <p:nvSpPr>
          <p:cNvPr id="5" name="Undertitel 4">
            <a:extLst>
              <a:ext uri="{FF2B5EF4-FFF2-40B4-BE49-F238E27FC236}">
                <a16:creationId xmlns:a16="http://schemas.microsoft.com/office/drawing/2014/main" id="{3724E2ED-4079-33EB-7E25-83224DC17B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876876"/>
            <a:ext cx="6858000" cy="591382"/>
          </a:xfrm>
        </p:spPr>
        <p:txBody>
          <a:bodyPr/>
          <a:lstStyle/>
          <a:p>
            <a:r>
              <a:rPr lang="da-DK"/>
              <a:t>Middelfart – 16. marts 2024</a:t>
            </a:r>
          </a:p>
        </p:txBody>
      </p:sp>
      <p:sp>
        <p:nvSpPr>
          <p:cNvPr id="3" name="Rektangel: afrundede hjørner 2">
            <a:extLst>
              <a:ext uri="{FF2B5EF4-FFF2-40B4-BE49-F238E27FC236}">
                <a16:creationId xmlns:a16="http://schemas.microsoft.com/office/drawing/2014/main" id="{5708728A-0044-19DC-F6C0-062444827D17}"/>
              </a:ext>
            </a:extLst>
          </p:cNvPr>
          <p:cNvSpPr>
            <a:spLocks noChangeAspect="1"/>
          </p:cNvSpPr>
          <p:nvPr/>
        </p:nvSpPr>
        <p:spPr>
          <a:xfrm>
            <a:off x="2051484" y="1036183"/>
            <a:ext cx="5041031" cy="329776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823624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65A0E-0EAE-2067-869A-666EDD456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ea typeface="Calibri Light"/>
                <a:cs typeface="Calibri Light"/>
              </a:rPr>
              <a:t>Regnskab</a:t>
            </a:r>
            <a:r>
              <a:rPr lang="en-US">
                <a:ea typeface="Calibri Light"/>
                <a:cs typeface="Calibri Light"/>
              </a:rPr>
              <a:t> 2023 - udgifter</a:t>
            </a:r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6061951-3AED-ED6D-A89F-ED8F2CC550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7891" y="2007054"/>
            <a:ext cx="6060314" cy="3395815"/>
          </a:xfrm>
        </p:spPr>
      </p:pic>
    </p:spTree>
    <p:extLst>
      <p:ext uri="{BB962C8B-B14F-4D97-AF65-F5344CB8AC3E}">
        <p14:creationId xmlns:p14="http://schemas.microsoft.com/office/powerpoint/2010/main" val="30244499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27B0D-A755-B056-6A18-3BBB0FF24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cs typeface="Calibri Light"/>
              </a:rPr>
              <a:t>Dagsorden</a:t>
            </a:r>
            <a:r>
              <a:rPr lang="en-US">
                <a:cs typeface="Calibri Light"/>
              </a:rPr>
              <a:t> for DFU's </a:t>
            </a:r>
            <a:r>
              <a:rPr lang="en-US" err="1">
                <a:cs typeface="Calibri Light"/>
              </a:rPr>
              <a:t>rep.møde</a:t>
            </a:r>
            <a:r>
              <a:rPr lang="en-US">
                <a:cs typeface="Calibri Light"/>
              </a:rPr>
              <a:t> 2024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B65170-DB02-0532-E302-4181C342AC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da-DK" sz="1100" b="1">
                <a:cs typeface="Calibri"/>
              </a:rPr>
              <a:t>Dagsorden for repræsentantskabsmødet d. 16. marts 2024</a:t>
            </a:r>
            <a:endParaRPr lang="en-US" sz="1100">
              <a:cs typeface="Calibri"/>
            </a:endParaRPr>
          </a:p>
          <a:p>
            <a:pPr marL="0" indent="0">
              <a:buNone/>
            </a:pPr>
            <a:r>
              <a:rPr lang="da-DK" sz="1100">
                <a:solidFill>
                  <a:schemeClr val="bg1">
                    <a:lumMod val="75000"/>
                  </a:schemeClr>
                </a:solidFill>
                <a:cs typeface="Calibri"/>
              </a:rPr>
              <a:t>1. Valg af dirigent</a:t>
            </a:r>
            <a:endParaRPr lang="en-US" sz="1100">
              <a:solidFill>
                <a:schemeClr val="bg1">
                  <a:lumMod val="75000"/>
                </a:schemeClr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>
                <a:solidFill>
                  <a:schemeClr val="bg1">
                    <a:lumMod val="75000"/>
                  </a:schemeClr>
                </a:solidFill>
                <a:cs typeface="Calibri"/>
              </a:rPr>
              <a:t>2. Aflæggelse af beretning fra formand</a:t>
            </a:r>
            <a:endParaRPr lang="en-US" sz="1100">
              <a:solidFill>
                <a:schemeClr val="bg1">
                  <a:lumMod val="75000"/>
                </a:schemeClr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>
                <a:solidFill>
                  <a:schemeClr val="bg1">
                    <a:lumMod val="75000"/>
                  </a:schemeClr>
                </a:solidFill>
                <a:cs typeface="Calibri"/>
              </a:rPr>
              <a:t>3. Fremlæggelse og godkendelse af regnskab</a:t>
            </a:r>
            <a:endParaRPr lang="en-US" sz="1100">
              <a:solidFill>
                <a:schemeClr val="bg1">
                  <a:lumMod val="75000"/>
                </a:schemeClr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 b="1">
                <a:cs typeface="Calibri"/>
              </a:rPr>
              <a:t>4. Behandling af indkomne forslag</a:t>
            </a:r>
            <a:endParaRPr lang="en-US" sz="1100" b="1">
              <a:cs typeface="Calibri"/>
            </a:endParaRPr>
          </a:p>
          <a:p>
            <a:pPr marL="0" indent="0">
              <a:buNone/>
            </a:pPr>
            <a:r>
              <a:rPr lang="da-DK" sz="1100">
                <a:cs typeface="Calibri"/>
              </a:rPr>
              <a:t>5. Fremlæggelse af budget, og godkendelse af kontingentets størrelse</a:t>
            </a:r>
            <a:endParaRPr lang="en-US" sz="1100">
              <a:cs typeface="Calibri"/>
            </a:endParaRPr>
          </a:p>
          <a:p>
            <a:pPr marL="0" indent="0">
              <a:buNone/>
            </a:pPr>
            <a:r>
              <a:rPr lang="da-DK" sz="1100">
                <a:cs typeface="Calibri"/>
              </a:rPr>
              <a:t>6. Valg af formand (Ordinær valg i lige år)</a:t>
            </a:r>
            <a:endParaRPr lang="en-US" sz="1100">
              <a:cs typeface="Calibri"/>
            </a:endParaRPr>
          </a:p>
          <a:p>
            <a:pPr marL="0" indent="0">
              <a:buNone/>
            </a:pPr>
            <a:r>
              <a:rPr lang="da-DK" sz="1100" i="1">
                <a:cs typeface="Calibri"/>
              </a:rPr>
              <a:t>7. Valg af næstformand (Ulige år)</a:t>
            </a:r>
            <a:r>
              <a:rPr lang="da-DK" sz="1100" b="1" i="1">
                <a:cs typeface="Calibri"/>
              </a:rPr>
              <a:t> – ekstraordinær på valg i 2024, se nedenfor</a:t>
            </a:r>
            <a:endParaRPr lang="en-US" sz="1100">
              <a:cs typeface="Calibri"/>
            </a:endParaRPr>
          </a:p>
          <a:p>
            <a:pPr marL="0" indent="0">
              <a:buNone/>
            </a:pPr>
            <a:r>
              <a:rPr lang="da-DK" sz="1100">
                <a:solidFill>
                  <a:srgbClr val="BFBFBF"/>
                </a:solidFill>
                <a:cs typeface="Calibri"/>
              </a:rPr>
              <a:t>8. Valg af økonomiansvarlig (Ulige år) </a:t>
            </a:r>
            <a:endParaRPr lang="en-US" sz="1100">
              <a:solidFill>
                <a:srgbClr val="BFBFBF"/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>
                <a:cs typeface="Calibri"/>
              </a:rPr>
              <a:t>9. Valg af teknisk sekretær (Ordinær valg i lige år)</a:t>
            </a:r>
            <a:endParaRPr lang="en-US" sz="1100">
              <a:cs typeface="Calibri"/>
            </a:endParaRPr>
          </a:p>
          <a:p>
            <a:pPr marL="0" indent="0">
              <a:buNone/>
            </a:pPr>
            <a:r>
              <a:rPr lang="da-DK" sz="1100">
                <a:solidFill>
                  <a:srgbClr val="BFBFBF"/>
                </a:solidFill>
                <a:cs typeface="Calibri"/>
              </a:rPr>
              <a:t>10. Valg af øvrige bestyrelsesmedlemmer - bestyrelsesmedlem med primært ansvar for elite (Ulige år)</a:t>
            </a:r>
            <a:endParaRPr lang="en-US" sz="1100">
              <a:solidFill>
                <a:srgbClr val="BFBFBF"/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>
                <a:cs typeface="Calibri"/>
              </a:rPr>
              <a:t>10. Valg af øvrige bestyrelsesmedlemmer - bestyrelsesmedlem med primært ansvar for bredde (Ordinær valg i lige år)</a:t>
            </a:r>
            <a:endParaRPr lang="en-US" sz="1100">
              <a:cs typeface="Calibri"/>
            </a:endParaRPr>
          </a:p>
          <a:p>
            <a:pPr marL="0" indent="0">
              <a:buNone/>
            </a:pPr>
            <a:r>
              <a:rPr lang="da-DK" sz="1100">
                <a:cs typeface="Calibri"/>
              </a:rPr>
              <a:t>11. Valg af første og anden suppleant til bestyrelsen.</a:t>
            </a:r>
            <a:endParaRPr lang="en-US" sz="1100">
              <a:cs typeface="Calibri"/>
            </a:endParaRPr>
          </a:p>
          <a:p>
            <a:pPr marL="0" indent="0">
              <a:buNone/>
            </a:pPr>
            <a:r>
              <a:rPr lang="da-DK" sz="1100">
                <a:cs typeface="Calibri"/>
              </a:rPr>
              <a:t>12. Valg af ordensudvalgsmedlem og suppleant.</a:t>
            </a:r>
            <a:endParaRPr lang="en-US" sz="1100">
              <a:cs typeface="Calibri"/>
            </a:endParaRPr>
          </a:p>
          <a:p>
            <a:pPr marL="0" indent="0">
              <a:buNone/>
            </a:pPr>
            <a:r>
              <a:rPr lang="da-DK" sz="1100">
                <a:cs typeface="Calibri"/>
              </a:rPr>
              <a:t>13. Valg af to revisorer og to revisorsuppleanter.</a:t>
            </a:r>
            <a:endParaRPr lang="en-US" sz="1100">
              <a:cs typeface="Calibri"/>
            </a:endParaRPr>
          </a:p>
          <a:p>
            <a:pPr marL="0" indent="0">
              <a:buNone/>
            </a:pPr>
            <a:r>
              <a:rPr lang="da-DK" sz="1100">
                <a:cs typeface="Calibri"/>
              </a:rPr>
              <a:t>14. Eventuelt.</a:t>
            </a:r>
            <a:endParaRPr lang="en-US" sz="1100">
              <a:cs typeface="Calibri"/>
            </a:endParaRP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73692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86B57-6767-D5E2-059A-E0E060863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latin typeface="Calibri Light"/>
                <a:cs typeface="Calibri Light"/>
              </a:rPr>
              <a:t>Forslag</a:t>
            </a:r>
            <a:r>
              <a:rPr lang="en-US">
                <a:latin typeface="Calibri Light"/>
                <a:cs typeface="Calibri Light"/>
              </a:rPr>
              <a:t> </a:t>
            </a:r>
            <a:r>
              <a:rPr lang="en-US" err="1">
                <a:latin typeface="Calibri Light"/>
                <a:cs typeface="Calibri Light"/>
              </a:rPr>
              <a:t>til</a:t>
            </a:r>
            <a:r>
              <a:rPr lang="en-US">
                <a:latin typeface="Calibri Light"/>
                <a:cs typeface="Calibri Light"/>
              </a:rPr>
              <a:t> </a:t>
            </a:r>
            <a:r>
              <a:rPr lang="en-US" err="1">
                <a:latin typeface="Calibri Light"/>
                <a:cs typeface="Calibri Light"/>
              </a:rPr>
              <a:t>vedtægtsændring</a:t>
            </a:r>
            <a:r>
              <a:rPr lang="en-US">
                <a:latin typeface="Calibri Light"/>
                <a:cs typeface="Calibri Light"/>
              </a:rPr>
              <a:t> </a:t>
            </a:r>
            <a:r>
              <a:rPr lang="en-US" err="1">
                <a:latin typeface="Calibri Light"/>
                <a:cs typeface="Calibri Light"/>
              </a:rPr>
              <a:t>stillet</a:t>
            </a:r>
            <a:r>
              <a:rPr lang="en-US">
                <a:latin typeface="Calibri Light"/>
                <a:cs typeface="Calibri Light"/>
              </a:rPr>
              <a:t> </a:t>
            </a:r>
            <a:r>
              <a:rPr lang="en-US" err="1">
                <a:latin typeface="Calibri Light"/>
                <a:cs typeface="Calibri Light"/>
              </a:rPr>
              <a:t>af</a:t>
            </a:r>
            <a:r>
              <a:rPr lang="en-US">
                <a:latin typeface="Calibri Light"/>
                <a:cs typeface="Calibri Light"/>
              </a:rPr>
              <a:t> DFU’s </a:t>
            </a:r>
            <a:r>
              <a:rPr lang="en-US" err="1">
                <a:latin typeface="Calibri Light"/>
                <a:cs typeface="Calibri Light"/>
              </a:rPr>
              <a:t>bestyrelse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043D7A-DB3D-4795-75C7-F3CBC97CB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327" y="1511861"/>
            <a:ext cx="8357346" cy="475474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spcBef>
                <a:spcPts val="500"/>
              </a:spcBef>
              <a:buNone/>
            </a:pPr>
            <a:r>
              <a:rPr lang="da-DK" sz="1000" err="1">
                <a:latin typeface="Calibri"/>
                <a:cs typeface="Calibri"/>
              </a:rPr>
              <a:t>DFU’s</a:t>
            </a:r>
            <a:r>
              <a:rPr lang="da-DK" sz="1000">
                <a:latin typeface="Calibri"/>
                <a:cs typeface="Calibri"/>
              </a:rPr>
              <a:t> bestyrelse er, som et led i sager der har været håndteret i 2023, blandt andet blevet anbefalet af Trafik, Bygge- og Boligstyrelsen at gennemgå og evt. opdatere unionens bødetakster, så de afspejler samfundets andre bødeforlæg. Derfor har bestyrelsen ladet sig inspirere af færdselsloven, og foreslår denne vedtægtsændring til </a:t>
            </a:r>
            <a:r>
              <a:rPr lang="da-DK" sz="1000" err="1">
                <a:latin typeface="Calibri"/>
                <a:cs typeface="Calibri"/>
              </a:rPr>
              <a:t>DFU’s</a:t>
            </a:r>
            <a:r>
              <a:rPr lang="da-DK" sz="1000">
                <a:latin typeface="Calibri"/>
                <a:cs typeface="Calibri"/>
              </a:rPr>
              <a:t> repræsentantskabsmøde 2024.  I den forbindelse og for at udvise god ledelsesskik, så vil alle bøder, tildelt af bestyrelsen, fremadrettet kunne indbringes for </a:t>
            </a:r>
            <a:r>
              <a:rPr lang="da-DK" sz="1000" err="1">
                <a:latin typeface="Calibri"/>
                <a:cs typeface="Calibri"/>
              </a:rPr>
              <a:t>DFU’s</a:t>
            </a:r>
            <a:r>
              <a:rPr lang="da-DK" sz="1000">
                <a:latin typeface="Calibri"/>
                <a:cs typeface="Calibri"/>
              </a:rPr>
              <a:t> Ordensudvalg. Derudover så ønsker bestyrelsen at tilføje et afsnit til §12 stk. 1 – afsnit 4, som giver bestyrelsen en yderligere sanktionsmulighed. I den forbindelse opdateres </a:t>
            </a:r>
            <a:r>
              <a:rPr lang="da-DK" sz="1000" err="1">
                <a:latin typeface="Calibri"/>
                <a:cs typeface="Calibri"/>
              </a:rPr>
              <a:t>DFU’s</a:t>
            </a:r>
            <a:r>
              <a:rPr lang="da-DK" sz="1000">
                <a:latin typeface="Calibri"/>
                <a:cs typeface="Calibri"/>
              </a:rPr>
              <a:t> samværspolitik, så denne politik også afspejler den tid, og de udfordringer vi løbende oplever. Politikken ses på </a:t>
            </a:r>
            <a:r>
              <a:rPr lang="da-DK" sz="1000" err="1">
                <a:latin typeface="Calibri"/>
                <a:cs typeface="Calibri"/>
              </a:rPr>
              <a:t>DFU’s</a:t>
            </a:r>
            <a:r>
              <a:rPr lang="da-DK" sz="1000">
                <a:latin typeface="Calibri"/>
                <a:cs typeface="Calibri"/>
              </a:rPr>
              <a:t> hjemmeside.</a:t>
            </a:r>
            <a:endParaRPr lang="en-US" sz="1000">
              <a:latin typeface="Calibri"/>
              <a:cs typeface="Calibri"/>
            </a:endParaRPr>
          </a:p>
          <a:p>
            <a:pPr marL="0" indent="0">
              <a:spcBef>
                <a:spcPts val="500"/>
              </a:spcBef>
              <a:buNone/>
            </a:pPr>
            <a:r>
              <a:rPr lang="da-DK" sz="1000">
                <a:latin typeface="Calibri"/>
                <a:cs typeface="Calibri"/>
              </a:rPr>
              <a:t>Uddrag fra </a:t>
            </a:r>
            <a:r>
              <a:rPr lang="da-DK" sz="1000" err="1">
                <a:latin typeface="Calibri"/>
                <a:cs typeface="Calibri"/>
              </a:rPr>
              <a:t>DFU’s</a:t>
            </a:r>
            <a:r>
              <a:rPr lang="da-DK" sz="1000">
                <a:latin typeface="Calibri"/>
                <a:cs typeface="Calibri"/>
              </a:rPr>
              <a:t> nuværende vedtægter af 18. marts 2023:</a:t>
            </a:r>
            <a:endParaRPr lang="en-US" sz="1000">
              <a:latin typeface="Calibri"/>
              <a:cs typeface="Calibri"/>
            </a:endParaRPr>
          </a:p>
          <a:p>
            <a:pPr algn="ctr">
              <a:spcBef>
                <a:spcPts val="500"/>
              </a:spcBef>
              <a:buNone/>
            </a:pPr>
            <a:r>
              <a:rPr lang="da-DK" sz="1000" b="1">
                <a:latin typeface="Calibri"/>
                <a:cs typeface="Calibri"/>
              </a:rPr>
              <a:t>Bestemmelser vedrørende forseelser</a:t>
            </a:r>
            <a:endParaRPr lang="da-DK" sz="1000">
              <a:latin typeface="Calibri"/>
              <a:cs typeface="Calibri"/>
            </a:endParaRPr>
          </a:p>
          <a:p>
            <a:pPr algn="ctr">
              <a:spcBef>
                <a:spcPts val="500"/>
              </a:spcBef>
              <a:buNone/>
            </a:pPr>
            <a:r>
              <a:rPr lang="da-DK" sz="1000" b="1">
                <a:latin typeface="Calibri"/>
                <a:cs typeface="Calibri"/>
              </a:rPr>
              <a:t>§ 12</a:t>
            </a:r>
            <a:endParaRPr lang="da-DK" sz="1000">
              <a:latin typeface="Calibri"/>
              <a:cs typeface="Calibri"/>
            </a:endParaRPr>
          </a:p>
          <a:p>
            <a:pPr>
              <a:spcBef>
                <a:spcPts val="400"/>
              </a:spcBef>
              <a:buNone/>
            </a:pPr>
            <a:r>
              <a:rPr lang="da-DK" sz="1000" b="1">
                <a:latin typeface="Calibri"/>
                <a:cs typeface="Calibri"/>
              </a:rPr>
              <a:t>stk. 1 </a:t>
            </a:r>
            <a:r>
              <a:rPr lang="da-DK" sz="1000" err="1">
                <a:latin typeface="Calibri"/>
                <a:cs typeface="Calibri"/>
              </a:rPr>
              <a:t>DFU's</a:t>
            </a:r>
            <a:r>
              <a:rPr lang="da-DK" sz="1000">
                <a:latin typeface="Calibri"/>
                <a:cs typeface="Calibri"/>
              </a:rPr>
              <a:t> bestyrelse kan pålægge en organisation eller enkeltperson under DFU sanktioner for: </a:t>
            </a:r>
          </a:p>
          <a:p>
            <a:pPr>
              <a:spcBef>
                <a:spcPts val="200"/>
              </a:spcBef>
              <a:buAutoNum type="arabicPeriod"/>
            </a:pPr>
            <a:r>
              <a:rPr lang="da-DK" sz="1000">
                <a:latin typeface="Calibri"/>
                <a:cs typeface="Calibri"/>
              </a:rPr>
              <a:t>overtrædelse af love eller andre bestemmelser eller anvisninger givet af ansvarshavende ledere ved springvirksomhed, </a:t>
            </a:r>
          </a:p>
          <a:p>
            <a:pPr>
              <a:spcBef>
                <a:spcPts val="200"/>
              </a:spcBef>
              <a:buAutoNum type="arabicPeriod"/>
            </a:pPr>
            <a:r>
              <a:rPr lang="da-DK" sz="1000">
                <a:latin typeface="Calibri"/>
                <a:cs typeface="Calibri"/>
              </a:rPr>
              <a:t>usportslig adfærd, </a:t>
            </a:r>
          </a:p>
          <a:p>
            <a:pPr>
              <a:spcBef>
                <a:spcPts val="200"/>
              </a:spcBef>
              <a:buAutoNum type="arabicPeriod"/>
            </a:pPr>
            <a:r>
              <a:rPr lang="da-DK" sz="1000">
                <a:latin typeface="Calibri"/>
                <a:cs typeface="Calibri"/>
              </a:rPr>
              <a:t>grov uagtsomhed eller hensynsløshed under springvirksomhed, ved omgang med materiel eller ved ophold på springplads, der har medført fare for skade på andres eller eget liv, helbred eller materiel.</a:t>
            </a:r>
          </a:p>
          <a:p>
            <a:pPr>
              <a:spcBef>
                <a:spcPts val="200"/>
              </a:spcBef>
              <a:buAutoNum type="arabicPeriod"/>
            </a:pPr>
            <a:r>
              <a:rPr lang="da-DK" sz="1000">
                <a:latin typeface="Calibri"/>
                <a:cs typeface="Calibri"/>
              </a:rPr>
              <a:t>direkte skade eller modarbejdelse af DFU, overtrædelse af væsentlig lovgivning og vandelskrav, manglende efterlevelse af </a:t>
            </a:r>
            <a:r>
              <a:rPr lang="da-DK" sz="1000" err="1">
                <a:latin typeface="Calibri"/>
                <a:cs typeface="Calibri"/>
              </a:rPr>
              <a:t>DFUs</a:t>
            </a:r>
            <a:r>
              <a:rPr lang="da-DK" sz="1000">
                <a:latin typeface="Calibri"/>
                <a:cs typeface="Calibri"/>
              </a:rPr>
              <a:t> vedtægter, gældende politikker, eller andre retningslinjer.</a:t>
            </a:r>
          </a:p>
          <a:p>
            <a:pPr>
              <a:spcBef>
                <a:spcPts val="400"/>
              </a:spcBef>
              <a:buNone/>
            </a:pPr>
            <a:r>
              <a:rPr lang="da-DK" sz="1000" b="1">
                <a:latin typeface="Calibri"/>
                <a:cs typeface="Calibri"/>
              </a:rPr>
              <a:t>stk. 2</a:t>
            </a:r>
            <a:r>
              <a:rPr lang="da-DK" sz="1000">
                <a:latin typeface="Calibri"/>
                <a:cs typeface="Calibri"/>
              </a:rPr>
              <a:t> Sanktionerne kan være: </a:t>
            </a:r>
          </a:p>
          <a:p>
            <a:pPr>
              <a:spcBef>
                <a:spcPts val="200"/>
              </a:spcBef>
              <a:buAutoNum type="arabicPeriod"/>
            </a:pPr>
            <a:r>
              <a:rPr lang="da-DK" sz="1000">
                <a:latin typeface="Calibri"/>
                <a:cs typeface="Calibri"/>
              </a:rPr>
              <a:t>tildeling af misbilligelse eller advarsel </a:t>
            </a:r>
            <a:endParaRPr lang="da-DK">
              <a:solidFill>
                <a:srgbClr val="000000"/>
              </a:solidFill>
              <a:latin typeface="Calibri"/>
              <a:cs typeface="Calibri"/>
            </a:endParaRPr>
          </a:p>
          <a:p>
            <a:pPr>
              <a:spcBef>
                <a:spcPts val="200"/>
              </a:spcBef>
              <a:buAutoNum type="arabicPeriod"/>
            </a:pPr>
            <a:r>
              <a:rPr lang="da-DK" sz="1000" strike="sngStrike">
                <a:solidFill>
                  <a:srgbClr val="FF0000"/>
                </a:solidFill>
                <a:latin typeface="Calibri"/>
                <a:cs typeface="Calibri"/>
              </a:rPr>
              <a:t>idømmelse af bøde ikke over 1.500 kr</a:t>
            </a:r>
            <a:r>
              <a:rPr lang="da-DK" sz="1000">
                <a:latin typeface="Calibri"/>
                <a:cs typeface="Calibri"/>
              </a:rPr>
              <a:t>. Idømmelse af bøde ikke over 10.000kr., hvilket sker ved bestyrelsens beslutning med fastsættelse af bødens størrelse under hensyntagen til forseelsens karakter og omfang samt i overensstemmelse med gældende retningslinjer.</a:t>
            </a:r>
            <a:endParaRPr lang="da-DK">
              <a:latin typeface="Calibri"/>
              <a:cs typeface="Calibri"/>
            </a:endParaRPr>
          </a:p>
          <a:p>
            <a:pPr>
              <a:spcBef>
                <a:spcPts val="200"/>
              </a:spcBef>
              <a:buAutoNum type="arabicPeriod"/>
            </a:pPr>
            <a:r>
              <a:rPr lang="da-DK" sz="1000" err="1">
                <a:latin typeface="Calibri"/>
                <a:cs typeface="Calibri"/>
              </a:rPr>
              <a:t>pålæggelse</a:t>
            </a:r>
            <a:r>
              <a:rPr lang="da-DK" sz="1000">
                <a:latin typeface="Calibri"/>
                <a:cs typeface="Calibri"/>
              </a:rPr>
              <a:t> af erstatningsansvar for forvoldt skade, herunder økonomisk tab…..</a:t>
            </a:r>
            <a:endParaRPr lang="da-DK">
              <a:latin typeface="Calibri"/>
              <a:cs typeface="Calibri"/>
            </a:endParaRPr>
          </a:p>
          <a:p>
            <a:pPr indent="0" algn="ctr">
              <a:spcBef>
                <a:spcPts val="500"/>
              </a:spcBef>
              <a:buNone/>
            </a:pPr>
            <a:r>
              <a:rPr lang="da-DK" sz="1000" b="1">
                <a:latin typeface="Calibri"/>
                <a:cs typeface="Calibri"/>
              </a:rPr>
              <a:t>§ 14</a:t>
            </a:r>
            <a:endParaRPr lang="da-DK" sz="1000">
              <a:latin typeface="Calibri"/>
              <a:cs typeface="Calibri"/>
            </a:endParaRPr>
          </a:p>
          <a:p>
            <a:pPr>
              <a:spcBef>
                <a:spcPts val="200"/>
              </a:spcBef>
              <a:buNone/>
            </a:pPr>
            <a:r>
              <a:rPr lang="da-DK" sz="1000" b="1">
                <a:latin typeface="Calibri"/>
                <a:cs typeface="Calibri"/>
              </a:rPr>
              <a:t>stk. 1</a:t>
            </a:r>
            <a:r>
              <a:rPr lang="da-DK" sz="1000">
                <a:latin typeface="Calibri"/>
                <a:cs typeface="Calibri"/>
              </a:rPr>
              <a:t> Følgende af bestyrelsens afgørelser kan indbringes for ordensudvalget:</a:t>
            </a:r>
          </a:p>
          <a:p>
            <a:pPr>
              <a:spcBef>
                <a:spcPts val="200"/>
              </a:spcBef>
              <a:buNone/>
            </a:pPr>
            <a:r>
              <a:rPr lang="da-DK" sz="1000">
                <a:latin typeface="Calibri"/>
                <a:cs typeface="Calibri"/>
              </a:rPr>
              <a:t>1. Bøde eller erstatningskrav. </a:t>
            </a:r>
            <a:r>
              <a:rPr lang="da-DK" sz="1000" strike="sngStrike">
                <a:solidFill>
                  <a:srgbClr val="FF0000"/>
                </a:solidFill>
                <a:latin typeface="Calibri"/>
                <a:cs typeface="Calibri"/>
              </a:rPr>
              <a:t>over 1.000 kr. </a:t>
            </a:r>
            <a:endParaRPr lang="da-DK" sz="1000">
              <a:solidFill>
                <a:srgbClr val="FF0000"/>
              </a:solidFill>
              <a:latin typeface="Calibri"/>
              <a:cs typeface="Calibri"/>
            </a:endParaRPr>
          </a:p>
          <a:p>
            <a:pPr>
              <a:spcBef>
                <a:spcPts val="200"/>
              </a:spcBef>
              <a:buNone/>
            </a:pPr>
            <a:r>
              <a:rPr lang="da-DK" sz="1000">
                <a:latin typeface="Calibri"/>
                <a:cs typeface="Calibri"/>
              </a:rPr>
              <a:t>2. Udelukkelse af enkeltpersoner længere end 3 måneder. </a:t>
            </a:r>
          </a:p>
          <a:p>
            <a:pPr>
              <a:spcBef>
                <a:spcPts val="200"/>
              </a:spcBef>
              <a:buNone/>
            </a:pPr>
            <a:r>
              <a:rPr lang="da-DK" sz="1000">
                <a:latin typeface="Calibri"/>
                <a:cs typeface="Calibri"/>
              </a:rPr>
              <a:t>3. Inddragelse af certifikater eller rettigheder længere end 3 måneder. </a:t>
            </a:r>
          </a:p>
          <a:p>
            <a:pPr>
              <a:buNone/>
            </a:pPr>
            <a:endParaRPr lang="da-DK" sz="1000">
              <a:latin typeface="Calibri"/>
              <a:cs typeface="Calibri"/>
            </a:endParaRPr>
          </a:p>
          <a:p>
            <a:pPr marL="0" indent="0">
              <a:buNone/>
            </a:pPr>
            <a:endParaRPr lang="da-DK" sz="1000">
              <a:latin typeface="Calibri"/>
              <a:cs typeface="Calibri"/>
            </a:endParaRPr>
          </a:p>
          <a:p>
            <a:pPr>
              <a:buAutoNum type="arabicPeriod"/>
            </a:pPr>
            <a:endParaRPr lang="en-US" sz="10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06016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27B0D-A755-B056-6A18-3BBB0FF24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cs typeface="Calibri Light"/>
              </a:rPr>
              <a:t>Dagsorden</a:t>
            </a:r>
            <a:r>
              <a:rPr lang="en-US">
                <a:cs typeface="Calibri Light"/>
              </a:rPr>
              <a:t> for DFU's </a:t>
            </a:r>
            <a:r>
              <a:rPr lang="en-US" err="1">
                <a:cs typeface="Calibri Light"/>
              </a:rPr>
              <a:t>rep.møde</a:t>
            </a:r>
            <a:r>
              <a:rPr lang="en-US">
                <a:cs typeface="Calibri Light"/>
              </a:rPr>
              <a:t> 2024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B65170-DB02-0532-E302-4181C342AC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da-DK" sz="1100" b="1">
                <a:cs typeface="Calibri"/>
              </a:rPr>
              <a:t>Dagsorden for repræsentantskabsmødet d. 16. marts 2024</a:t>
            </a:r>
            <a:endParaRPr lang="en-US" sz="1100">
              <a:cs typeface="Calibri"/>
            </a:endParaRPr>
          </a:p>
          <a:p>
            <a:pPr marL="0" indent="0">
              <a:buNone/>
            </a:pPr>
            <a:r>
              <a:rPr lang="da-DK" sz="1100">
                <a:solidFill>
                  <a:schemeClr val="bg1">
                    <a:lumMod val="75000"/>
                  </a:schemeClr>
                </a:solidFill>
                <a:cs typeface="Calibri"/>
              </a:rPr>
              <a:t>1. Valg af dirigent</a:t>
            </a:r>
            <a:endParaRPr lang="en-US" sz="1100">
              <a:solidFill>
                <a:schemeClr val="bg1">
                  <a:lumMod val="75000"/>
                </a:schemeClr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>
                <a:solidFill>
                  <a:schemeClr val="bg1">
                    <a:lumMod val="75000"/>
                  </a:schemeClr>
                </a:solidFill>
                <a:cs typeface="Calibri"/>
              </a:rPr>
              <a:t>2. Aflæggelse af beretning fra formand</a:t>
            </a:r>
            <a:endParaRPr lang="en-US" sz="1100">
              <a:solidFill>
                <a:schemeClr val="bg1">
                  <a:lumMod val="75000"/>
                </a:schemeClr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>
                <a:solidFill>
                  <a:schemeClr val="bg1">
                    <a:lumMod val="75000"/>
                  </a:schemeClr>
                </a:solidFill>
                <a:cs typeface="Calibri"/>
              </a:rPr>
              <a:t>3. Fremlæggelse og godkendelse af regnskab</a:t>
            </a:r>
            <a:endParaRPr lang="en-US" sz="1100">
              <a:solidFill>
                <a:schemeClr val="bg1">
                  <a:lumMod val="75000"/>
                </a:schemeClr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>
                <a:solidFill>
                  <a:schemeClr val="bg1">
                    <a:lumMod val="75000"/>
                  </a:schemeClr>
                </a:solidFill>
                <a:cs typeface="Calibri"/>
              </a:rPr>
              <a:t>4. Behandling af indkomne forslag</a:t>
            </a:r>
            <a:endParaRPr lang="en-US" sz="1100">
              <a:solidFill>
                <a:schemeClr val="bg1">
                  <a:lumMod val="75000"/>
                </a:schemeClr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 b="1">
                <a:cs typeface="Calibri"/>
              </a:rPr>
              <a:t>5. Fremlæggelse af budget, og godkendelse af kontingentets størrelse</a:t>
            </a:r>
            <a:endParaRPr lang="en-US" sz="1100" b="1">
              <a:cs typeface="Calibri"/>
            </a:endParaRPr>
          </a:p>
          <a:p>
            <a:pPr marL="0" indent="0">
              <a:buNone/>
            </a:pPr>
            <a:r>
              <a:rPr lang="da-DK" sz="1100">
                <a:cs typeface="Calibri"/>
              </a:rPr>
              <a:t>6. Valg af formand (Ordinær valg i lige år)</a:t>
            </a:r>
            <a:endParaRPr lang="en-US" sz="1100">
              <a:cs typeface="Calibri"/>
            </a:endParaRPr>
          </a:p>
          <a:p>
            <a:pPr marL="0" indent="0">
              <a:buNone/>
            </a:pPr>
            <a:r>
              <a:rPr lang="da-DK" sz="1100" i="1">
                <a:cs typeface="Calibri"/>
              </a:rPr>
              <a:t>7. Valg af næstformand (Ulige år)</a:t>
            </a:r>
            <a:r>
              <a:rPr lang="da-DK" sz="1100" b="1" i="1">
                <a:cs typeface="Calibri"/>
              </a:rPr>
              <a:t> – ekstraordinær på valg i 2024, se nedenfor</a:t>
            </a:r>
            <a:endParaRPr lang="en-US" sz="1100">
              <a:cs typeface="Calibri"/>
            </a:endParaRPr>
          </a:p>
          <a:p>
            <a:pPr marL="0" indent="0">
              <a:buNone/>
            </a:pPr>
            <a:r>
              <a:rPr lang="da-DK" sz="1100">
                <a:solidFill>
                  <a:srgbClr val="BFBFBF"/>
                </a:solidFill>
                <a:cs typeface="Calibri"/>
              </a:rPr>
              <a:t>8. Valg af økonomiansvarlig (Ulige år) </a:t>
            </a:r>
            <a:endParaRPr lang="en-US" sz="1100">
              <a:solidFill>
                <a:srgbClr val="BFBFBF"/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>
                <a:cs typeface="Calibri"/>
              </a:rPr>
              <a:t>9. Valg af teknisk sekretær (Ordinær valg i lige år)</a:t>
            </a:r>
            <a:endParaRPr lang="en-US" sz="1100">
              <a:cs typeface="Calibri"/>
            </a:endParaRPr>
          </a:p>
          <a:p>
            <a:pPr marL="0" indent="0">
              <a:buNone/>
            </a:pPr>
            <a:r>
              <a:rPr lang="da-DK" sz="1100">
                <a:solidFill>
                  <a:srgbClr val="BFBFBF"/>
                </a:solidFill>
                <a:cs typeface="Calibri"/>
              </a:rPr>
              <a:t>10. Valg af øvrige bestyrelsesmedlemmer - bestyrelsesmedlem med primært ansvar for elite (Ulige år)</a:t>
            </a:r>
            <a:endParaRPr lang="en-US" sz="1100">
              <a:solidFill>
                <a:srgbClr val="BFBFBF"/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>
                <a:cs typeface="Calibri"/>
              </a:rPr>
              <a:t>10. Valg af øvrige bestyrelsesmedlemmer - bestyrelsesmedlem med primært ansvar for bredde (Ordinær valg i lige år)</a:t>
            </a:r>
            <a:endParaRPr lang="en-US" sz="1100">
              <a:cs typeface="Calibri"/>
            </a:endParaRPr>
          </a:p>
          <a:p>
            <a:pPr marL="0" indent="0">
              <a:buNone/>
            </a:pPr>
            <a:r>
              <a:rPr lang="da-DK" sz="1100">
                <a:cs typeface="Calibri"/>
              </a:rPr>
              <a:t>11. Valg af første og anden suppleant til bestyrelsen.</a:t>
            </a:r>
            <a:endParaRPr lang="en-US" sz="1100">
              <a:cs typeface="Calibri"/>
            </a:endParaRPr>
          </a:p>
          <a:p>
            <a:pPr marL="0" indent="0">
              <a:buNone/>
            </a:pPr>
            <a:r>
              <a:rPr lang="da-DK" sz="1100">
                <a:cs typeface="Calibri"/>
              </a:rPr>
              <a:t>12. Valg af ordensudvalgsmedlem og suppleant.</a:t>
            </a:r>
            <a:endParaRPr lang="en-US" sz="1100">
              <a:cs typeface="Calibri"/>
            </a:endParaRPr>
          </a:p>
          <a:p>
            <a:pPr marL="0" indent="0">
              <a:buNone/>
            </a:pPr>
            <a:r>
              <a:rPr lang="da-DK" sz="1100">
                <a:cs typeface="Calibri"/>
              </a:rPr>
              <a:t>13. Valg af to revisorer og to revisorsuppleanter.</a:t>
            </a:r>
            <a:endParaRPr lang="en-US" sz="1100">
              <a:cs typeface="Calibri"/>
            </a:endParaRPr>
          </a:p>
          <a:p>
            <a:pPr marL="0" indent="0">
              <a:buNone/>
            </a:pPr>
            <a:r>
              <a:rPr lang="da-DK" sz="1100">
                <a:cs typeface="Calibri"/>
              </a:rPr>
              <a:t>14. Eventuelt.</a:t>
            </a:r>
            <a:endParaRPr lang="en-US" sz="1100">
              <a:cs typeface="Calibri"/>
            </a:endParaRP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22125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631B7-6755-27BD-DD8A-11C36DE55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>
                <a:cs typeface="Calibri Light"/>
              </a:rPr>
              <a:t>Budget 2024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2BD409D-E3D9-BBD7-A8DA-8071832433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7603" y="1310284"/>
            <a:ext cx="6340217" cy="4853465"/>
          </a:xfrm>
        </p:spPr>
      </p:pic>
    </p:spTree>
    <p:extLst>
      <p:ext uri="{BB962C8B-B14F-4D97-AF65-F5344CB8AC3E}">
        <p14:creationId xmlns:p14="http://schemas.microsoft.com/office/powerpoint/2010/main" val="29221644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D345C-EA33-F23E-198E-1415151A5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err="1">
                <a:cs typeface="Calibri Light"/>
              </a:rPr>
              <a:t>Bestyrelse</a:t>
            </a:r>
            <a:r>
              <a:rPr lang="en-US">
                <a:cs typeface="Calibri Light"/>
              </a:rPr>
              <a:t> </a:t>
            </a:r>
            <a:r>
              <a:rPr lang="en-US" err="1">
                <a:cs typeface="Calibri Light"/>
              </a:rPr>
              <a:t>og</a:t>
            </a:r>
            <a:r>
              <a:rPr lang="en-US">
                <a:cs typeface="Calibri Light"/>
              </a:rPr>
              <a:t> </a:t>
            </a:r>
            <a:r>
              <a:rPr lang="en-US" err="1">
                <a:cs typeface="Calibri Light"/>
              </a:rPr>
              <a:t>adm.</a:t>
            </a:r>
            <a:endParaRPr lang="en-US">
              <a:cs typeface="Calibri Light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3F9CB6A-9EDB-305A-758D-5D1572B814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345" y="1680272"/>
            <a:ext cx="4444166" cy="3386726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BA322D-074B-3FDD-136D-6FB0EA05D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8277" y="1807960"/>
            <a:ext cx="4427309" cy="429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9592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FD9BC-5E4D-80F2-E7C9-963D15C92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err="1">
                <a:cs typeface="Calibri Light"/>
              </a:rPr>
              <a:t>Sportsudvalg</a:t>
            </a:r>
            <a:endParaRPr lang="en-US">
              <a:cs typeface="Calibri Light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BC2303C-8B80-970F-3A58-4AC63C5AF5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569" y="1680272"/>
            <a:ext cx="4467361" cy="380957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C16DDC-758D-E157-80CB-15F2A3843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4718" y="2347800"/>
            <a:ext cx="4479064" cy="292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0528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3A2DA-8596-F047-8B74-ECBD2968C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>
                <a:cs typeface="Calibri Light"/>
              </a:rPr>
              <a:t>Bredde</a:t>
            </a:r>
            <a:r>
              <a:rPr lang="en-US" dirty="0">
                <a:cs typeface="Calibri Light"/>
              </a:rPr>
              <a:t> og </a:t>
            </a:r>
            <a:r>
              <a:rPr lang="en-US" dirty="0" err="1">
                <a:cs typeface="Calibri Light"/>
              </a:rPr>
              <a:t>dommer</a:t>
            </a:r>
            <a:endParaRPr lang="en-US" dirty="0">
              <a:cs typeface="Calibri Light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4871E3B-A40B-98AF-38AB-C379395382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840" y="1737230"/>
            <a:ext cx="6253844" cy="1809427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23355A-F394-AF36-0E20-7E4A8B1D1C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3251" y="3816425"/>
            <a:ext cx="5475212" cy="2285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9127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04238-BCF8-9CE4-4FBB-8BF388206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err="1">
                <a:cs typeface="Calibri Light"/>
              </a:rPr>
              <a:t>Tekniske</a:t>
            </a:r>
            <a:r>
              <a:rPr lang="en-US">
                <a:cs typeface="Calibri Light"/>
              </a:rPr>
              <a:t> </a:t>
            </a:r>
            <a:r>
              <a:rPr lang="en-US" err="1">
                <a:cs typeface="Calibri Light"/>
              </a:rPr>
              <a:t>udvalg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135C5E7-1340-F449-B5F7-9469C49A95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2295" y="1825625"/>
            <a:ext cx="4999410" cy="4351338"/>
          </a:xfrm>
        </p:spPr>
      </p:pic>
    </p:spTree>
    <p:extLst>
      <p:ext uri="{BB962C8B-B14F-4D97-AF65-F5344CB8AC3E}">
        <p14:creationId xmlns:p14="http://schemas.microsoft.com/office/powerpoint/2010/main" val="858440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7394C-35EF-2D4F-43CF-CE717BCB8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cs typeface="Calibri Light"/>
              </a:rPr>
              <a:t>Godkendelse</a:t>
            </a:r>
            <a:r>
              <a:rPr lang="en-US">
                <a:cs typeface="Calibri Light"/>
              </a:rPr>
              <a:t> </a:t>
            </a:r>
            <a:r>
              <a:rPr lang="en-US" err="1">
                <a:cs typeface="Calibri Light"/>
              </a:rPr>
              <a:t>af</a:t>
            </a:r>
            <a:r>
              <a:rPr lang="en-US">
                <a:cs typeface="Calibri Light"/>
              </a:rPr>
              <a:t> </a:t>
            </a:r>
            <a:r>
              <a:rPr lang="en-US" err="1">
                <a:cs typeface="Calibri Light"/>
              </a:rPr>
              <a:t>kontingentet</a:t>
            </a:r>
            <a:r>
              <a:rPr lang="en-US">
                <a:cs typeface="Calibri Light"/>
              </a:rPr>
              <a:t> 2024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9D4AD-C22B-7338-211A-1256078B62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a-DK" sz="1800">
                <a:solidFill>
                  <a:schemeClr val="dk1"/>
                </a:solidFill>
                <a:latin typeface="Arial"/>
                <a:cs typeface="Arial"/>
              </a:rPr>
              <a:t>Bestyrelsen foreslår, at repræsentantskabet godkender at kontingentet </a:t>
            </a:r>
            <a:br>
              <a:rPr lang="da-DK" sz="1800">
                <a:solidFill>
                  <a:schemeClr val="dk1"/>
                </a:solidFill>
                <a:latin typeface="Arial"/>
                <a:cs typeface="Arial"/>
              </a:rPr>
            </a:br>
            <a:r>
              <a:rPr lang="da-DK" sz="1800">
                <a:solidFill>
                  <a:schemeClr val="dk1"/>
                </a:solidFill>
                <a:latin typeface="Arial"/>
                <a:cs typeface="Arial"/>
              </a:rPr>
              <a:t>fastsættes til kr. 62,00 pr måned</a:t>
            </a:r>
            <a:endParaRPr lang="en-US" sz="1800">
              <a:solidFill>
                <a:schemeClr val="dk1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a-DK" sz="1800">
                <a:solidFill>
                  <a:schemeClr val="dk1"/>
                </a:solidFill>
                <a:latin typeface="Arial"/>
                <a:cs typeface="Arial"/>
              </a:rPr>
              <a:t>- Hvilket er en stigning på kr. 2,00</a:t>
            </a:r>
            <a:endParaRPr lang="en-US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821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27B0D-A755-B056-6A18-3BBB0FF24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cs typeface="Calibri Light"/>
              </a:rPr>
              <a:t>Dagsorden</a:t>
            </a:r>
            <a:r>
              <a:rPr lang="en-US">
                <a:cs typeface="Calibri Light"/>
              </a:rPr>
              <a:t> for DFU's </a:t>
            </a:r>
            <a:r>
              <a:rPr lang="en-US" err="1">
                <a:cs typeface="Calibri Light"/>
              </a:rPr>
              <a:t>rep.møde</a:t>
            </a:r>
            <a:r>
              <a:rPr lang="en-US">
                <a:cs typeface="Calibri Light"/>
              </a:rPr>
              <a:t> 2024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B65170-DB02-0532-E302-4181C342AC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da-DK" sz="1100" b="1">
                <a:cs typeface="Calibri"/>
              </a:rPr>
              <a:t>Dagsorden for repræsentantskabsmødet d. 16. marts 2024</a:t>
            </a:r>
            <a:endParaRPr lang="en-US" sz="1100">
              <a:cs typeface="Calibri"/>
            </a:endParaRPr>
          </a:p>
          <a:p>
            <a:pPr marL="0" indent="0">
              <a:buNone/>
            </a:pPr>
            <a:r>
              <a:rPr lang="da-DK" sz="1100">
                <a:cs typeface="Calibri"/>
              </a:rPr>
              <a:t>1. Valg af dirigent</a:t>
            </a:r>
            <a:endParaRPr lang="en-US" sz="1100">
              <a:cs typeface="Calibri"/>
            </a:endParaRPr>
          </a:p>
          <a:p>
            <a:pPr marL="0" indent="0">
              <a:buNone/>
            </a:pPr>
            <a:r>
              <a:rPr lang="da-DK" sz="1100">
                <a:cs typeface="Calibri"/>
              </a:rPr>
              <a:t>2. Aflæggelse af beretning fra formand</a:t>
            </a:r>
            <a:endParaRPr lang="en-US" sz="1100">
              <a:cs typeface="Calibri"/>
            </a:endParaRPr>
          </a:p>
          <a:p>
            <a:pPr marL="0" indent="0">
              <a:buNone/>
            </a:pPr>
            <a:r>
              <a:rPr lang="da-DK" sz="1100">
                <a:cs typeface="Calibri"/>
              </a:rPr>
              <a:t>3. Fremlæggelse og godkendelse af regnskab</a:t>
            </a:r>
            <a:endParaRPr lang="en-US" sz="1100">
              <a:cs typeface="Calibri"/>
            </a:endParaRPr>
          </a:p>
          <a:p>
            <a:pPr marL="0" indent="0">
              <a:buNone/>
            </a:pPr>
            <a:r>
              <a:rPr lang="da-DK" sz="1100">
                <a:cs typeface="Calibri"/>
              </a:rPr>
              <a:t>4. Behandling af indkomne forslag</a:t>
            </a:r>
            <a:endParaRPr lang="en-US" sz="1100">
              <a:cs typeface="Calibri"/>
            </a:endParaRPr>
          </a:p>
          <a:p>
            <a:pPr marL="0" indent="0">
              <a:buNone/>
            </a:pPr>
            <a:r>
              <a:rPr lang="da-DK" sz="1100">
                <a:cs typeface="Calibri"/>
              </a:rPr>
              <a:t>5. Fremlæggelse af budget, og godkendelse af kontingentets størrelse</a:t>
            </a:r>
            <a:endParaRPr lang="en-US" sz="1100">
              <a:cs typeface="Calibri"/>
            </a:endParaRPr>
          </a:p>
          <a:p>
            <a:pPr marL="0" indent="0">
              <a:buNone/>
            </a:pPr>
            <a:r>
              <a:rPr lang="da-DK" sz="1100">
                <a:cs typeface="Calibri"/>
              </a:rPr>
              <a:t>6. Valg af formand (Ordinær valg i lige år)</a:t>
            </a:r>
            <a:endParaRPr lang="en-US" sz="1100">
              <a:cs typeface="Calibri"/>
            </a:endParaRPr>
          </a:p>
          <a:p>
            <a:pPr marL="0" indent="0">
              <a:buNone/>
            </a:pPr>
            <a:r>
              <a:rPr lang="da-DK" sz="1100" i="1">
                <a:cs typeface="Calibri"/>
              </a:rPr>
              <a:t>7. Valg af næstformand (Ulige år)</a:t>
            </a:r>
            <a:r>
              <a:rPr lang="da-DK" sz="1100" b="1" i="1">
                <a:cs typeface="Calibri"/>
              </a:rPr>
              <a:t> – ekstraordinær på valg i 2024, se nedenfor</a:t>
            </a:r>
            <a:endParaRPr lang="en-US" sz="1100">
              <a:cs typeface="Calibri"/>
            </a:endParaRPr>
          </a:p>
          <a:p>
            <a:pPr marL="0" indent="0">
              <a:buNone/>
            </a:pPr>
            <a:r>
              <a:rPr lang="da-DK" sz="1100">
                <a:solidFill>
                  <a:srgbClr val="BFBFBF"/>
                </a:solidFill>
                <a:cs typeface="Calibri"/>
              </a:rPr>
              <a:t>8. Valg af økonomiansvarlig (Ulige år) </a:t>
            </a:r>
            <a:endParaRPr lang="en-US" sz="1100">
              <a:solidFill>
                <a:srgbClr val="BFBFBF"/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>
                <a:cs typeface="Calibri"/>
              </a:rPr>
              <a:t>9. Valg af teknisk sekretær (Ordinær valg i lige år)</a:t>
            </a:r>
            <a:endParaRPr lang="en-US" sz="1100">
              <a:cs typeface="Calibri"/>
            </a:endParaRPr>
          </a:p>
          <a:p>
            <a:pPr marL="0" indent="0">
              <a:buNone/>
            </a:pPr>
            <a:r>
              <a:rPr lang="da-DK" sz="1100">
                <a:solidFill>
                  <a:srgbClr val="BFBFBF"/>
                </a:solidFill>
                <a:cs typeface="Calibri"/>
              </a:rPr>
              <a:t>10. Valg af øvrige bestyrelsesmedlemmer - bestyrelsesmedlem med primært ansvar for elite (Ulige år)</a:t>
            </a:r>
            <a:endParaRPr lang="en-US" sz="1100">
              <a:solidFill>
                <a:srgbClr val="BFBFBF"/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>
                <a:cs typeface="Calibri"/>
              </a:rPr>
              <a:t>10. Valg af øvrige bestyrelsesmedlemmer - bestyrelsesmedlem med primært ansvar for bredde (Ordinær valg i lige år)</a:t>
            </a:r>
            <a:endParaRPr lang="en-US" sz="1100">
              <a:cs typeface="Calibri"/>
            </a:endParaRPr>
          </a:p>
          <a:p>
            <a:pPr marL="0" indent="0">
              <a:buNone/>
            </a:pPr>
            <a:r>
              <a:rPr lang="da-DK" sz="1100">
                <a:cs typeface="Calibri"/>
              </a:rPr>
              <a:t>11. Valg af første og anden suppleant til bestyrelsen.</a:t>
            </a:r>
            <a:endParaRPr lang="en-US" sz="1100">
              <a:cs typeface="Calibri"/>
            </a:endParaRPr>
          </a:p>
          <a:p>
            <a:pPr marL="0" indent="0">
              <a:buNone/>
            </a:pPr>
            <a:r>
              <a:rPr lang="da-DK" sz="1100">
                <a:cs typeface="Calibri"/>
              </a:rPr>
              <a:t>12. Valg af ordensudvalgsmedlem og suppleant.</a:t>
            </a:r>
            <a:endParaRPr lang="en-US" sz="1100">
              <a:cs typeface="Calibri"/>
            </a:endParaRPr>
          </a:p>
          <a:p>
            <a:pPr marL="0" indent="0">
              <a:buNone/>
            </a:pPr>
            <a:r>
              <a:rPr lang="da-DK" sz="1100">
                <a:cs typeface="Calibri"/>
              </a:rPr>
              <a:t>13. Valg af to revisorer og to revisorsuppleanter.</a:t>
            </a:r>
            <a:endParaRPr lang="en-US" sz="1100">
              <a:cs typeface="Calibri"/>
            </a:endParaRPr>
          </a:p>
          <a:p>
            <a:pPr marL="0" indent="0">
              <a:buNone/>
            </a:pPr>
            <a:r>
              <a:rPr lang="da-DK" sz="1100">
                <a:cs typeface="Calibri"/>
              </a:rPr>
              <a:t>14. Eventuelt.</a:t>
            </a:r>
            <a:endParaRPr lang="en-US" sz="1100">
              <a:cs typeface="Calibri"/>
            </a:endParaRP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84084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27B0D-A755-B056-6A18-3BBB0FF24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cs typeface="Calibri Light"/>
              </a:rPr>
              <a:t>Dagsorden</a:t>
            </a:r>
            <a:r>
              <a:rPr lang="en-US">
                <a:cs typeface="Calibri Light"/>
              </a:rPr>
              <a:t> for DFU's </a:t>
            </a:r>
            <a:r>
              <a:rPr lang="en-US" err="1">
                <a:cs typeface="Calibri Light"/>
              </a:rPr>
              <a:t>rep.møde</a:t>
            </a:r>
            <a:r>
              <a:rPr lang="en-US">
                <a:cs typeface="Calibri Light"/>
              </a:rPr>
              <a:t> 2024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B65170-DB02-0532-E302-4181C342AC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da-DK" sz="1100" b="1">
                <a:cs typeface="Calibri"/>
              </a:rPr>
              <a:t>Dagsorden for repræsentantskabsmødet d. 16. marts 2024</a:t>
            </a:r>
            <a:endParaRPr lang="en-US" sz="1100">
              <a:cs typeface="Calibri"/>
            </a:endParaRPr>
          </a:p>
          <a:p>
            <a:pPr marL="0" indent="0">
              <a:buNone/>
            </a:pPr>
            <a:r>
              <a:rPr lang="da-DK" sz="1100">
                <a:solidFill>
                  <a:schemeClr val="bg1">
                    <a:lumMod val="75000"/>
                  </a:schemeClr>
                </a:solidFill>
                <a:cs typeface="Calibri"/>
              </a:rPr>
              <a:t>1. Valg af dirigent</a:t>
            </a:r>
            <a:endParaRPr lang="en-US" sz="1100">
              <a:solidFill>
                <a:schemeClr val="bg1">
                  <a:lumMod val="75000"/>
                </a:schemeClr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>
                <a:solidFill>
                  <a:schemeClr val="bg1">
                    <a:lumMod val="75000"/>
                  </a:schemeClr>
                </a:solidFill>
                <a:cs typeface="Calibri"/>
              </a:rPr>
              <a:t>2. Aflæggelse af beretning fra formand</a:t>
            </a:r>
            <a:endParaRPr lang="en-US" sz="1100">
              <a:solidFill>
                <a:schemeClr val="bg1">
                  <a:lumMod val="75000"/>
                </a:schemeClr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>
                <a:solidFill>
                  <a:schemeClr val="bg1">
                    <a:lumMod val="75000"/>
                  </a:schemeClr>
                </a:solidFill>
                <a:cs typeface="Calibri"/>
              </a:rPr>
              <a:t>3. Fremlæggelse og godkendelse af regnskab</a:t>
            </a:r>
            <a:endParaRPr lang="en-US" sz="1100">
              <a:solidFill>
                <a:schemeClr val="bg1">
                  <a:lumMod val="75000"/>
                </a:schemeClr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>
                <a:solidFill>
                  <a:schemeClr val="bg1">
                    <a:lumMod val="75000"/>
                  </a:schemeClr>
                </a:solidFill>
                <a:cs typeface="Calibri"/>
              </a:rPr>
              <a:t>4. Behandling af indkomne forslag</a:t>
            </a:r>
            <a:endParaRPr lang="en-US" sz="1100">
              <a:solidFill>
                <a:schemeClr val="bg1">
                  <a:lumMod val="75000"/>
                </a:schemeClr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>
                <a:solidFill>
                  <a:schemeClr val="bg1">
                    <a:lumMod val="75000"/>
                  </a:schemeClr>
                </a:solidFill>
                <a:cs typeface="Calibri"/>
              </a:rPr>
              <a:t>5. Fremlæggelse af budget, og godkendelse af kontingentets størrelse</a:t>
            </a:r>
            <a:endParaRPr lang="en-US" sz="1100">
              <a:solidFill>
                <a:schemeClr val="bg1">
                  <a:lumMod val="75000"/>
                </a:schemeClr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 b="1">
                <a:cs typeface="Calibri"/>
              </a:rPr>
              <a:t>6. Valg af formand (Ordinær valg i lige år) - Louise Staal-Thomsen ønsker genvalg</a:t>
            </a:r>
            <a:endParaRPr lang="en-US" sz="1100" b="1">
              <a:cs typeface="Calibri"/>
            </a:endParaRPr>
          </a:p>
          <a:p>
            <a:pPr>
              <a:buNone/>
            </a:pPr>
            <a:r>
              <a:rPr lang="da-DK" sz="1100" i="1">
                <a:cs typeface="Calibri"/>
              </a:rPr>
              <a:t>7. Valg af næstformand (Ulige år)</a:t>
            </a:r>
            <a:r>
              <a:rPr lang="da-DK" sz="1100" b="1" i="1">
                <a:cs typeface="Calibri"/>
              </a:rPr>
              <a:t> – ekstraordinær på valg i 2024, se nedenfor</a:t>
            </a:r>
            <a:endParaRPr lang="da-DK" sz="1100">
              <a:cs typeface="Calibri"/>
            </a:endParaRPr>
          </a:p>
          <a:p>
            <a:pPr marL="0" indent="0">
              <a:buNone/>
            </a:pPr>
            <a:r>
              <a:rPr lang="da-DK" sz="1100">
                <a:solidFill>
                  <a:srgbClr val="BFBFBF"/>
                </a:solidFill>
                <a:cs typeface="Calibri"/>
              </a:rPr>
              <a:t>8. Valg af økonomiansvarlig (Ulige år) </a:t>
            </a:r>
            <a:endParaRPr lang="en-US" sz="1100">
              <a:solidFill>
                <a:srgbClr val="BFBFBF"/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>
                <a:cs typeface="Calibri"/>
              </a:rPr>
              <a:t>9. Valg af teknisk sekretær (Ordinær valg i lige år)</a:t>
            </a:r>
            <a:endParaRPr lang="en-US" sz="1100">
              <a:cs typeface="Calibri"/>
            </a:endParaRPr>
          </a:p>
          <a:p>
            <a:pPr marL="0" indent="0">
              <a:buNone/>
            </a:pPr>
            <a:r>
              <a:rPr lang="da-DK" sz="1100">
                <a:solidFill>
                  <a:srgbClr val="BFBFBF"/>
                </a:solidFill>
                <a:cs typeface="Calibri"/>
              </a:rPr>
              <a:t>10. Valg af øvrige bestyrelsesmedlemmer - bestyrelsesmedlem med primært ansvar for elite (Ulige år)</a:t>
            </a:r>
            <a:endParaRPr lang="en-US" sz="1100">
              <a:solidFill>
                <a:srgbClr val="BFBFBF"/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>
                <a:cs typeface="Calibri"/>
              </a:rPr>
              <a:t>10. Valg af øvrige bestyrelsesmedlemmer - bestyrelsesmedlem med primært ansvar for bredde (Ordinær valg i lige år)</a:t>
            </a:r>
            <a:endParaRPr lang="en-US" sz="1100">
              <a:cs typeface="Calibri"/>
            </a:endParaRPr>
          </a:p>
          <a:p>
            <a:pPr marL="0" indent="0">
              <a:buNone/>
            </a:pPr>
            <a:r>
              <a:rPr lang="da-DK" sz="1100">
                <a:cs typeface="Calibri"/>
              </a:rPr>
              <a:t>11. Valg af første og anden suppleant til bestyrelsen.</a:t>
            </a:r>
            <a:endParaRPr lang="en-US" sz="1100">
              <a:cs typeface="Calibri"/>
            </a:endParaRPr>
          </a:p>
          <a:p>
            <a:pPr marL="0" indent="0">
              <a:buNone/>
            </a:pPr>
            <a:r>
              <a:rPr lang="da-DK" sz="1100">
                <a:cs typeface="Calibri"/>
              </a:rPr>
              <a:t>12. Valg af ordensudvalgsmedlem og suppleant.</a:t>
            </a:r>
            <a:endParaRPr lang="en-US" sz="1100">
              <a:cs typeface="Calibri"/>
            </a:endParaRPr>
          </a:p>
          <a:p>
            <a:pPr marL="0" indent="0">
              <a:buNone/>
            </a:pPr>
            <a:r>
              <a:rPr lang="da-DK" sz="1100">
                <a:cs typeface="Calibri"/>
              </a:rPr>
              <a:t>13. Valg af to revisorer og to revisorsuppleanter.</a:t>
            </a:r>
            <a:endParaRPr lang="en-US" sz="1100">
              <a:cs typeface="Calibri"/>
            </a:endParaRPr>
          </a:p>
          <a:p>
            <a:pPr marL="0" indent="0">
              <a:buNone/>
            </a:pPr>
            <a:r>
              <a:rPr lang="da-DK" sz="1100">
                <a:cs typeface="Calibri"/>
              </a:rPr>
              <a:t>14. Eventuelt.</a:t>
            </a:r>
            <a:endParaRPr lang="en-US" sz="1100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6017169E-73BE-838F-AB3A-D2CFC096028C}"/>
              </a:ext>
            </a:extLst>
          </p:cNvPr>
          <p:cNvSpPr/>
          <p:nvPr/>
        </p:nvSpPr>
        <p:spPr>
          <a:xfrm rot="840000">
            <a:off x="6662638" y="2597022"/>
            <a:ext cx="1836728" cy="1321387"/>
          </a:xfrm>
          <a:prstGeom prst="wedgeEllipseCallou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>
                <a:solidFill>
                  <a:schemeClr val="tx1"/>
                </a:solidFill>
                <a:cs typeface="Calibri"/>
              </a:rPr>
              <a:t>Bestyrelsesudvikling</a:t>
            </a:r>
            <a:r>
              <a:rPr lang="en-US">
                <a:solidFill>
                  <a:schemeClr val="tx1"/>
                </a:solidFill>
                <a:cs typeface="Calibri"/>
              </a:rPr>
              <a:t> er </a:t>
            </a:r>
            <a:r>
              <a:rPr lang="en-US" err="1">
                <a:solidFill>
                  <a:schemeClr val="tx1"/>
                </a:solidFill>
                <a:cs typeface="Calibri"/>
              </a:rPr>
              <a:t>påbegyndt</a:t>
            </a:r>
          </a:p>
        </p:txBody>
      </p:sp>
    </p:spTree>
    <p:extLst>
      <p:ext uri="{BB962C8B-B14F-4D97-AF65-F5344CB8AC3E}">
        <p14:creationId xmlns:p14="http://schemas.microsoft.com/office/powerpoint/2010/main" val="18812647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27B0D-A755-B056-6A18-3BBB0FF24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cs typeface="Calibri Light"/>
              </a:rPr>
              <a:t>Dagsorden</a:t>
            </a:r>
            <a:r>
              <a:rPr lang="en-US">
                <a:cs typeface="Calibri Light"/>
              </a:rPr>
              <a:t> for DFU's </a:t>
            </a:r>
            <a:r>
              <a:rPr lang="en-US" err="1">
                <a:cs typeface="Calibri Light"/>
              </a:rPr>
              <a:t>rep.møde</a:t>
            </a:r>
            <a:r>
              <a:rPr lang="en-US">
                <a:cs typeface="Calibri Light"/>
              </a:rPr>
              <a:t> 2024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B65170-DB02-0532-E302-4181C342AC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da-DK" sz="1100" b="1">
                <a:cs typeface="Calibri"/>
              </a:rPr>
              <a:t>Dagsorden for repræsentantskabsmødet d. 16. marts 2024</a:t>
            </a:r>
            <a:endParaRPr lang="en-US" sz="1100">
              <a:cs typeface="Calibri"/>
            </a:endParaRPr>
          </a:p>
          <a:p>
            <a:pPr marL="0" indent="0">
              <a:buNone/>
            </a:pPr>
            <a:r>
              <a:rPr lang="da-DK" sz="1100">
                <a:solidFill>
                  <a:schemeClr val="bg1">
                    <a:lumMod val="75000"/>
                  </a:schemeClr>
                </a:solidFill>
                <a:cs typeface="Calibri"/>
              </a:rPr>
              <a:t>1. Valg af dirigent</a:t>
            </a:r>
            <a:endParaRPr lang="en-US" sz="1100">
              <a:solidFill>
                <a:schemeClr val="bg1">
                  <a:lumMod val="75000"/>
                </a:schemeClr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>
                <a:solidFill>
                  <a:schemeClr val="bg1">
                    <a:lumMod val="75000"/>
                  </a:schemeClr>
                </a:solidFill>
                <a:cs typeface="Calibri"/>
              </a:rPr>
              <a:t>2. Aflæggelse af beretning fra formand</a:t>
            </a:r>
            <a:endParaRPr lang="en-US" sz="1100">
              <a:solidFill>
                <a:schemeClr val="bg1">
                  <a:lumMod val="75000"/>
                </a:schemeClr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>
                <a:solidFill>
                  <a:schemeClr val="bg1">
                    <a:lumMod val="75000"/>
                  </a:schemeClr>
                </a:solidFill>
                <a:cs typeface="Calibri"/>
              </a:rPr>
              <a:t>3. Fremlæggelse og godkendelse af regnskab</a:t>
            </a:r>
            <a:endParaRPr lang="en-US" sz="1100">
              <a:solidFill>
                <a:schemeClr val="bg1">
                  <a:lumMod val="75000"/>
                </a:schemeClr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>
                <a:solidFill>
                  <a:schemeClr val="bg1">
                    <a:lumMod val="75000"/>
                  </a:schemeClr>
                </a:solidFill>
                <a:cs typeface="Calibri"/>
              </a:rPr>
              <a:t>4. Behandling af indkomne forslag</a:t>
            </a:r>
            <a:endParaRPr lang="en-US" sz="1100">
              <a:solidFill>
                <a:schemeClr val="bg1">
                  <a:lumMod val="75000"/>
                </a:schemeClr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>
                <a:solidFill>
                  <a:schemeClr val="bg1">
                    <a:lumMod val="75000"/>
                  </a:schemeClr>
                </a:solidFill>
                <a:cs typeface="Calibri"/>
              </a:rPr>
              <a:t>5. Fremlæggelse af budget, og godkendelse af kontingentets størrelse</a:t>
            </a:r>
            <a:endParaRPr lang="en-US" sz="1100">
              <a:solidFill>
                <a:schemeClr val="bg1">
                  <a:lumMod val="75000"/>
                </a:schemeClr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>
                <a:solidFill>
                  <a:schemeClr val="bg1">
                    <a:lumMod val="75000"/>
                  </a:schemeClr>
                </a:solidFill>
                <a:cs typeface="Calibri"/>
              </a:rPr>
              <a:t>6. Valg af formand (Ordinær valg i lige år)</a:t>
            </a:r>
            <a:endParaRPr lang="en-US" sz="1100">
              <a:solidFill>
                <a:schemeClr val="bg1">
                  <a:lumMod val="75000"/>
                </a:schemeClr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 b="1">
                <a:cs typeface="Calibri"/>
              </a:rPr>
              <a:t>7. Valg af næstformand (Ulige år) – Søren Due-Hansen, NJFK ønsker ekstraordinært at udtræde af bestyrelsen - bestyrelsen indstiller Rene Steen Hansen, ØFK til posten (1. årig periode)</a:t>
            </a:r>
            <a:endParaRPr lang="en-US" sz="1100" b="1">
              <a:cs typeface="Calibri"/>
            </a:endParaRPr>
          </a:p>
          <a:p>
            <a:pPr marL="0" indent="0">
              <a:buNone/>
            </a:pPr>
            <a:r>
              <a:rPr lang="da-DK" sz="1100">
                <a:solidFill>
                  <a:srgbClr val="BFBFBF"/>
                </a:solidFill>
                <a:cs typeface="Calibri"/>
              </a:rPr>
              <a:t>8. Valg af økonomiansvarlig (Ulige år) </a:t>
            </a:r>
            <a:endParaRPr lang="en-US" sz="1100">
              <a:solidFill>
                <a:srgbClr val="BFBFBF"/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>
                <a:cs typeface="Calibri"/>
              </a:rPr>
              <a:t>9. Valg af teknisk sekretær (Ordinær valg i lige år)</a:t>
            </a:r>
            <a:endParaRPr lang="en-US" sz="1100">
              <a:cs typeface="Calibri"/>
            </a:endParaRPr>
          </a:p>
          <a:p>
            <a:pPr marL="0" indent="0">
              <a:buNone/>
            </a:pPr>
            <a:r>
              <a:rPr lang="da-DK" sz="1100">
                <a:solidFill>
                  <a:srgbClr val="BFBFBF"/>
                </a:solidFill>
                <a:cs typeface="Calibri"/>
              </a:rPr>
              <a:t>10. Valg af øvrige bestyrelsesmedlemmer - bestyrelsesmedlem med primært ansvar for elite (Ulige år)</a:t>
            </a:r>
            <a:endParaRPr lang="en-US" sz="1100">
              <a:solidFill>
                <a:srgbClr val="BFBFBF"/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>
                <a:cs typeface="Calibri"/>
              </a:rPr>
              <a:t>10. Valg af øvrige bestyrelsesmedlemmer - bestyrelsesmedlem med primært ansvar for bredde (Ordinær valg i lige år)</a:t>
            </a:r>
            <a:endParaRPr lang="en-US" sz="1100">
              <a:cs typeface="Calibri"/>
            </a:endParaRPr>
          </a:p>
          <a:p>
            <a:pPr marL="0" indent="0">
              <a:buNone/>
            </a:pPr>
            <a:r>
              <a:rPr lang="da-DK" sz="1100">
                <a:cs typeface="Calibri"/>
              </a:rPr>
              <a:t>11. Valg af første og anden suppleant til bestyrelsen.</a:t>
            </a:r>
            <a:endParaRPr lang="en-US" sz="1100">
              <a:cs typeface="Calibri"/>
            </a:endParaRPr>
          </a:p>
          <a:p>
            <a:pPr marL="0" indent="0">
              <a:buNone/>
            </a:pPr>
            <a:r>
              <a:rPr lang="da-DK" sz="1100">
                <a:cs typeface="Calibri"/>
              </a:rPr>
              <a:t>12. Valg af ordensudvalgsmedlem og suppleant.</a:t>
            </a:r>
            <a:endParaRPr lang="en-US" sz="1100">
              <a:cs typeface="Calibri"/>
            </a:endParaRPr>
          </a:p>
          <a:p>
            <a:pPr marL="0" indent="0">
              <a:buNone/>
            </a:pPr>
            <a:r>
              <a:rPr lang="da-DK" sz="1100">
                <a:cs typeface="Calibri"/>
              </a:rPr>
              <a:t>13. Valg af to revisorer og to revisorsuppleanter.</a:t>
            </a:r>
            <a:endParaRPr lang="en-US" sz="1100">
              <a:cs typeface="Calibri"/>
            </a:endParaRPr>
          </a:p>
          <a:p>
            <a:pPr marL="0" indent="0">
              <a:buNone/>
            </a:pPr>
            <a:r>
              <a:rPr lang="da-DK" sz="1100">
                <a:cs typeface="Calibri"/>
              </a:rPr>
              <a:t>14. Eventuelt.</a:t>
            </a:r>
            <a:endParaRPr lang="en-US" sz="1100">
              <a:cs typeface="Calibri"/>
            </a:endParaRP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5840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27B0D-A755-B056-6A18-3BBB0FF24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cs typeface="Calibri Light"/>
              </a:rPr>
              <a:t>Dagsorden</a:t>
            </a:r>
            <a:r>
              <a:rPr lang="en-US">
                <a:cs typeface="Calibri Light"/>
              </a:rPr>
              <a:t> for DFU's </a:t>
            </a:r>
            <a:r>
              <a:rPr lang="en-US" err="1">
                <a:cs typeface="Calibri Light"/>
              </a:rPr>
              <a:t>rep.møde</a:t>
            </a:r>
            <a:r>
              <a:rPr lang="en-US">
                <a:cs typeface="Calibri Light"/>
              </a:rPr>
              <a:t> 2024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B65170-DB02-0532-E302-4181C342AC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da-DK" sz="1100" b="1">
                <a:cs typeface="Calibri"/>
              </a:rPr>
              <a:t>Dagsorden for repræsentantskabsmødet d. 16. marts 2024</a:t>
            </a:r>
            <a:endParaRPr lang="en-US" sz="1100">
              <a:cs typeface="Calibri"/>
            </a:endParaRPr>
          </a:p>
          <a:p>
            <a:pPr marL="0" indent="0">
              <a:buNone/>
            </a:pPr>
            <a:r>
              <a:rPr lang="da-DK" sz="1100">
                <a:solidFill>
                  <a:schemeClr val="bg1">
                    <a:lumMod val="75000"/>
                  </a:schemeClr>
                </a:solidFill>
                <a:cs typeface="Calibri"/>
              </a:rPr>
              <a:t>1. Valg af dirigent</a:t>
            </a:r>
            <a:endParaRPr lang="en-US" sz="1100">
              <a:solidFill>
                <a:schemeClr val="bg1">
                  <a:lumMod val="75000"/>
                </a:schemeClr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>
                <a:solidFill>
                  <a:schemeClr val="bg1">
                    <a:lumMod val="75000"/>
                  </a:schemeClr>
                </a:solidFill>
                <a:cs typeface="Calibri"/>
              </a:rPr>
              <a:t>2. Aflæggelse af beretning fra formand</a:t>
            </a:r>
            <a:endParaRPr lang="en-US" sz="1100">
              <a:solidFill>
                <a:schemeClr val="bg1">
                  <a:lumMod val="75000"/>
                </a:schemeClr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>
                <a:solidFill>
                  <a:schemeClr val="bg1">
                    <a:lumMod val="75000"/>
                  </a:schemeClr>
                </a:solidFill>
                <a:cs typeface="Calibri"/>
              </a:rPr>
              <a:t>3. Fremlæggelse og godkendelse af regnskab</a:t>
            </a:r>
            <a:endParaRPr lang="en-US" sz="1100">
              <a:solidFill>
                <a:schemeClr val="bg1">
                  <a:lumMod val="75000"/>
                </a:schemeClr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>
                <a:solidFill>
                  <a:schemeClr val="bg1">
                    <a:lumMod val="75000"/>
                  </a:schemeClr>
                </a:solidFill>
                <a:cs typeface="Calibri"/>
              </a:rPr>
              <a:t>4. Behandling af indkomne forslag</a:t>
            </a:r>
            <a:endParaRPr lang="en-US" sz="1100">
              <a:solidFill>
                <a:schemeClr val="bg1">
                  <a:lumMod val="75000"/>
                </a:schemeClr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>
                <a:solidFill>
                  <a:schemeClr val="bg1">
                    <a:lumMod val="75000"/>
                  </a:schemeClr>
                </a:solidFill>
                <a:cs typeface="Calibri"/>
              </a:rPr>
              <a:t>5. Fremlæggelse af budget, og godkendelse af kontingentets størrelse</a:t>
            </a:r>
            <a:endParaRPr lang="en-US" sz="1100">
              <a:solidFill>
                <a:schemeClr val="bg1">
                  <a:lumMod val="75000"/>
                </a:schemeClr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>
                <a:solidFill>
                  <a:schemeClr val="bg1">
                    <a:lumMod val="75000"/>
                  </a:schemeClr>
                </a:solidFill>
                <a:cs typeface="Calibri"/>
              </a:rPr>
              <a:t>6. Valg af formand (Ordinær valg i lige år)</a:t>
            </a:r>
            <a:endParaRPr lang="en-US" sz="1100">
              <a:solidFill>
                <a:schemeClr val="bg1">
                  <a:lumMod val="75000"/>
                </a:schemeClr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 i="1">
                <a:solidFill>
                  <a:schemeClr val="bg1">
                    <a:lumMod val="75000"/>
                  </a:schemeClr>
                </a:solidFill>
                <a:cs typeface="Calibri"/>
              </a:rPr>
              <a:t>7. Valg af næstformand (Ulige år)</a:t>
            </a:r>
            <a:r>
              <a:rPr lang="da-DK" sz="1100" b="1" i="1">
                <a:solidFill>
                  <a:schemeClr val="bg1">
                    <a:lumMod val="75000"/>
                  </a:schemeClr>
                </a:solidFill>
                <a:cs typeface="Calibri"/>
              </a:rPr>
              <a:t> – ekstraordinær på valg i 2024, se nedenfor</a:t>
            </a:r>
            <a:endParaRPr lang="en-US" sz="1100">
              <a:solidFill>
                <a:schemeClr val="bg1">
                  <a:lumMod val="75000"/>
                </a:schemeClr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>
                <a:solidFill>
                  <a:srgbClr val="BFBFBF"/>
                </a:solidFill>
                <a:cs typeface="Calibri"/>
              </a:rPr>
              <a:t>8. Valg af økonomiansvarlig (Ulige år) </a:t>
            </a:r>
            <a:endParaRPr lang="en-US" sz="1100">
              <a:solidFill>
                <a:srgbClr val="BFBFBF"/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 b="1">
                <a:cs typeface="Calibri"/>
              </a:rPr>
              <a:t>9. Valg af teknisk sekretær (Ordinær valg i lige år) - Jens Pedersen ønsker ikke genvalg – bestyrelsen indstiller Martin S. Mikkelsen, VAF</a:t>
            </a:r>
            <a:endParaRPr lang="en-US" sz="1100" b="1">
              <a:cs typeface="Calibri"/>
            </a:endParaRPr>
          </a:p>
          <a:p>
            <a:pPr marL="0" indent="0">
              <a:buNone/>
            </a:pPr>
            <a:r>
              <a:rPr lang="da-DK" sz="1100">
                <a:solidFill>
                  <a:srgbClr val="BFBFBF"/>
                </a:solidFill>
                <a:cs typeface="Calibri"/>
              </a:rPr>
              <a:t>10. Valg af øvrige bestyrelsesmedlemmer - bestyrelsesmedlem med primært ansvar for elite (Ulige år)</a:t>
            </a:r>
            <a:endParaRPr lang="en-US" sz="1100">
              <a:solidFill>
                <a:srgbClr val="BFBFBF"/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>
                <a:cs typeface="Calibri"/>
              </a:rPr>
              <a:t>10. Valg af øvrige bestyrelsesmedlemmer - bestyrelsesmedlem med primært ansvar for bredde (Ordinær valg i lige år)</a:t>
            </a:r>
            <a:endParaRPr lang="en-US" sz="1100">
              <a:cs typeface="Calibri"/>
            </a:endParaRPr>
          </a:p>
          <a:p>
            <a:pPr marL="0" indent="0">
              <a:buNone/>
            </a:pPr>
            <a:r>
              <a:rPr lang="da-DK" sz="1100">
                <a:cs typeface="Calibri"/>
              </a:rPr>
              <a:t>11. Valg af første og anden suppleant til bestyrelsen.</a:t>
            </a:r>
            <a:endParaRPr lang="en-US" sz="1100">
              <a:cs typeface="Calibri"/>
            </a:endParaRPr>
          </a:p>
          <a:p>
            <a:pPr marL="0" indent="0">
              <a:buNone/>
            </a:pPr>
            <a:r>
              <a:rPr lang="da-DK" sz="1100">
                <a:cs typeface="Calibri"/>
              </a:rPr>
              <a:t>12. Valg af ordensudvalgsmedlem og suppleant.</a:t>
            </a:r>
            <a:endParaRPr lang="en-US" sz="1100">
              <a:cs typeface="Calibri"/>
            </a:endParaRPr>
          </a:p>
          <a:p>
            <a:pPr marL="0" indent="0">
              <a:buNone/>
            </a:pPr>
            <a:r>
              <a:rPr lang="da-DK" sz="1100">
                <a:cs typeface="Calibri"/>
              </a:rPr>
              <a:t>13. Valg af to revisorer og to revisorsuppleanter.</a:t>
            </a:r>
            <a:endParaRPr lang="en-US" sz="1100">
              <a:cs typeface="Calibri"/>
            </a:endParaRPr>
          </a:p>
          <a:p>
            <a:pPr marL="0" indent="0">
              <a:buNone/>
            </a:pPr>
            <a:r>
              <a:rPr lang="da-DK" sz="1100">
                <a:cs typeface="Calibri"/>
              </a:rPr>
              <a:t>14. Eventuelt.</a:t>
            </a:r>
            <a:endParaRPr lang="en-US" sz="1100">
              <a:cs typeface="Calibri"/>
            </a:endParaRP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17742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27B0D-A755-B056-6A18-3BBB0FF24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cs typeface="Calibri Light"/>
              </a:rPr>
              <a:t>Dagsorden</a:t>
            </a:r>
            <a:r>
              <a:rPr lang="en-US">
                <a:cs typeface="Calibri Light"/>
              </a:rPr>
              <a:t> for DFU's </a:t>
            </a:r>
            <a:r>
              <a:rPr lang="en-US" err="1">
                <a:cs typeface="Calibri Light"/>
              </a:rPr>
              <a:t>rep.møde</a:t>
            </a:r>
            <a:r>
              <a:rPr lang="en-US">
                <a:cs typeface="Calibri Light"/>
              </a:rPr>
              <a:t> 2024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B65170-DB02-0532-E302-4181C342AC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da-DK" sz="1100" b="1" dirty="0">
                <a:cs typeface="Calibri"/>
              </a:rPr>
              <a:t>Dagsorden for repræsentantskabsmødet d. 16. marts 2024</a:t>
            </a:r>
            <a:endParaRPr lang="en-US" sz="1100" dirty="0">
              <a:cs typeface="Calibri"/>
            </a:endParaRPr>
          </a:p>
          <a:p>
            <a:pPr marL="0" indent="0">
              <a:buNone/>
            </a:pPr>
            <a:r>
              <a:rPr lang="da-DK" sz="1100" dirty="0">
                <a:solidFill>
                  <a:schemeClr val="bg1">
                    <a:lumMod val="75000"/>
                  </a:schemeClr>
                </a:solidFill>
                <a:cs typeface="Calibri"/>
              </a:rPr>
              <a:t>1. Valg af dirigent</a:t>
            </a:r>
            <a:endParaRPr lang="en-US" sz="1100" dirty="0">
              <a:solidFill>
                <a:schemeClr val="bg1">
                  <a:lumMod val="75000"/>
                </a:schemeClr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 dirty="0">
                <a:solidFill>
                  <a:schemeClr val="bg1">
                    <a:lumMod val="75000"/>
                  </a:schemeClr>
                </a:solidFill>
                <a:cs typeface="Calibri"/>
              </a:rPr>
              <a:t>2. Aflæggelse af beretning fra formand</a:t>
            </a:r>
            <a:endParaRPr lang="en-US" sz="1100" dirty="0">
              <a:solidFill>
                <a:schemeClr val="bg1">
                  <a:lumMod val="75000"/>
                </a:schemeClr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 dirty="0">
                <a:solidFill>
                  <a:schemeClr val="bg1">
                    <a:lumMod val="75000"/>
                  </a:schemeClr>
                </a:solidFill>
                <a:cs typeface="Calibri"/>
              </a:rPr>
              <a:t>3. Fremlæggelse og godkendelse af regnskab</a:t>
            </a:r>
            <a:endParaRPr lang="en-US" sz="1100" dirty="0">
              <a:solidFill>
                <a:schemeClr val="bg1">
                  <a:lumMod val="75000"/>
                </a:schemeClr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 dirty="0">
                <a:solidFill>
                  <a:schemeClr val="bg1">
                    <a:lumMod val="75000"/>
                  </a:schemeClr>
                </a:solidFill>
                <a:cs typeface="Calibri"/>
              </a:rPr>
              <a:t>4. Behandling af indkomne forslag</a:t>
            </a:r>
            <a:endParaRPr lang="en-US" sz="1100" dirty="0">
              <a:solidFill>
                <a:schemeClr val="bg1">
                  <a:lumMod val="75000"/>
                </a:schemeClr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 dirty="0">
                <a:solidFill>
                  <a:schemeClr val="bg1">
                    <a:lumMod val="75000"/>
                  </a:schemeClr>
                </a:solidFill>
                <a:cs typeface="Calibri"/>
              </a:rPr>
              <a:t>5. Fremlæggelse af budget, og godkendelse af kontingentets størrelse</a:t>
            </a:r>
            <a:endParaRPr lang="en-US" sz="1100" dirty="0">
              <a:solidFill>
                <a:schemeClr val="bg1">
                  <a:lumMod val="75000"/>
                </a:schemeClr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 dirty="0">
                <a:solidFill>
                  <a:schemeClr val="bg1">
                    <a:lumMod val="75000"/>
                  </a:schemeClr>
                </a:solidFill>
                <a:cs typeface="Calibri"/>
              </a:rPr>
              <a:t>6. Valg af formand (Ordinær valg i lige år)</a:t>
            </a:r>
            <a:endParaRPr lang="en-US" sz="1100" dirty="0">
              <a:solidFill>
                <a:schemeClr val="bg1">
                  <a:lumMod val="75000"/>
                </a:schemeClr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 i="1" dirty="0">
                <a:solidFill>
                  <a:schemeClr val="bg1">
                    <a:lumMod val="75000"/>
                  </a:schemeClr>
                </a:solidFill>
                <a:cs typeface="Calibri"/>
              </a:rPr>
              <a:t>7. Valg af næstformand (Ulige år)</a:t>
            </a:r>
            <a:r>
              <a:rPr lang="da-DK" sz="1100" b="1" i="1" dirty="0">
                <a:solidFill>
                  <a:schemeClr val="bg1">
                    <a:lumMod val="75000"/>
                  </a:schemeClr>
                </a:solidFill>
                <a:cs typeface="Calibri"/>
              </a:rPr>
              <a:t> – ekstraordinær på valg i 2024, se nedenfor</a:t>
            </a:r>
            <a:endParaRPr lang="en-US" sz="1100" dirty="0">
              <a:solidFill>
                <a:schemeClr val="bg1">
                  <a:lumMod val="75000"/>
                </a:schemeClr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 dirty="0">
                <a:solidFill>
                  <a:srgbClr val="BFBFBF"/>
                </a:solidFill>
                <a:cs typeface="Calibri"/>
              </a:rPr>
              <a:t>8. Valg af økonomiansvarlig (Ulige år) </a:t>
            </a:r>
            <a:endParaRPr lang="en-US" sz="1100" dirty="0">
              <a:solidFill>
                <a:srgbClr val="BFBFBF"/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 dirty="0">
                <a:solidFill>
                  <a:schemeClr val="bg1">
                    <a:lumMod val="75000"/>
                  </a:schemeClr>
                </a:solidFill>
                <a:cs typeface="Calibri"/>
              </a:rPr>
              <a:t>9. Valg af teknisk sekretær (Ordinær valg i lige år) - Jens Pedersen ønsker ikke genvalg – bestyrelsen indstiller Martin S. Mikkelsen, VAF</a:t>
            </a:r>
            <a:endParaRPr lang="en-US" sz="1100" dirty="0">
              <a:solidFill>
                <a:schemeClr val="bg1">
                  <a:lumMod val="75000"/>
                </a:schemeClr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 dirty="0">
                <a:solidFill>
                  <a:srgbClr val="BFBFBF"/>
                </a:solidFill>
                <a:cs typeface="Calibri"/>
              </a:rPr>
              <a:t>10. Valg af øvrige bestyrelsesmedlemmer - bestyrelsesmedlem med primært ansvar for elite (Ulige år)</a:t>
            </a:r>
            <a:endParaRPr lang="en-US" sz="1100" dirty="0">
              <a:solidFill>
                <a:srgbClr val="BFBFBF"/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 b="1" dirty="0">
                <a:cs typeface="Calibri"/>
              </a:rPr>
              <a:t>10. Valg af øvrige bestyrelsesmedlemmer - bestyrelsesmedlem med primært ansvar for bredde (Ordinær valg i lige år) - </a:t>
            </a:r>
            <a:r>
              <a:rPr lang="da-DK" sz="1100" b="1" dirty="0">
                <a:solidFill>
                  <a:srgbClr val="000000"/>
                </a:solidFill>
                <a:cs typeface="Calibri"/>
              </a:rPr>
              <a:t>bestyrelsen indstiller Mark Albrektsen, WJ</a:t>
            </a:r>
            <a:endParaRPr lang="da-DK" sz="1100" b="1" dirty="0">
              <a:cs typeface="Calibri"/>
            </a:endParaRPr>
          </a:p>
          <a:p>
            <a:pPr marL="0" indent="0">
              <a:buNone/>
            </a:pPr>
            <a:r>
              <a:rPr lang="da-DK" sz="1100" dirty="0">
                <a:cs typeface="Calibri"/>
              </a:rPr>
              <a:t>11. Valg af første og anden suppleant til bestyrelsen.</a:t>
            </a:r>
            <a:endParaRPr lang="en-US" sz="1100" dirty="0">
              <a:cs typeface="Calibri"/>
            </a:endParaRPr>
          </a:p>
          <a:p>
            <a:pPr marL="0" indent="0">
              <a:buNone/>
            </a:pPr>
            <a:r>
              <a:rPr lang="da-DK" sz="1100" dirty="0">
                <a:cs typeface="Calibri"/>
              </a:rPr>
              <a:t>12. Valg af ordensudvalgsmedlem og suppleant.</a:t>
            </a:r>
            <a:endParaRPr lang="en-US" sz="1100" dirty="0">
              <a:cs typeface="Calibri"/>
            </a:endParaRPr>
          </a:p>
          <a:p>
            <a:pPr marL="0" indent="0">
              <a:buNone/>
            </a:pPr>
            <a:r>
              <a:rPr lang="da-DK" sz="1100" dirty="0">
                <a:cs typeface="Calibri"/>
              </a:rPr>
              <a:t>13. Valg af to revisorer og to revisorsuppleanter.</a:t>
            </a:r>
            <a:endParaRPr lang="en-US" sz="1100" dirty="0">
              <a:cs typeface="Calibri"/>
            </a:endParaRPr>
          </a:p>
          <a:p>
            <a:pPr marL="0" indent="0">
              <a:buNone/>
            </a:pPr>
            <a:r>
              <a:rPr lang="da-DK" sz="1100" dirty="0">
                <a:cs typeface="Calibri"/>
              </a:rPr>
              <a:t>14. Eventuelt.</a:t>
            </a:r>
            <a:endParaRPr lang="en-US" sz="1100" dirty="0">
              <a:cs typeface="Calibri"/>
            </a:endParaRP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90843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B78D2-A9C4-1AC9-032F-5282CBC4C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cs typeface="Calibri Light"/>
              </a:rPr>
              <a:t>Valg</a:t>
            </a:r>
            <a:r>
              <a:rPr lang="en-US">
                <a:cs typeface="Calibri Light"/>
              </a:rPr>
              <a:t> </a:t>
            </a:r>
            <a:r>
              <a:rPr lang="en-US" err="1">
                <a:cs typeface="Calibri Light"/>
              </a:rPr>
              <a:t>til</a:t>
            </a:r>
            <a:r>
              <a:rPr lang="en-US">
                <a:cs typeface="Calibri Light"/>
              </a:rPr>
              <a:t> </a:t>
            </a:r>
            <a:r>
              <a:rPr lang="en-US" err="1">
                <a:cs typeface="Calibri Light"/>
              </a:rPr>
              <a:t>bestyrelsen</a:t>
            </a:r>
            <a:endParaRPr lang="en-US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EE0DEF-2C7E-1E20-53E4-5DE6B46088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 err="1">
                <a:cs typeface="Calibri"/>
              </a:rPr>
              <a:t>Følgende</a:t>
            </a:r>
            <a:r>
              <a:rPr lang="en-US" dirty="0">
                <a:cs typeface="Calibri"/>
              </a:rPr>
              <a:t> stiller op </a:t>
            </a:r>
            <a:r>
              <a:rPr lang="en-US" dirty="0" err="1">
                <a:cs typeface="Calibri"/>
              </a:rPr>
              <a:t>til</a:t>
            </a:r>
            <a:r>
              <a:rPr lang="en-US" dirty="0">
                <a:cs typeface="Calibri"/>
              </a:rPr>
              <a:t> den </a:t>
            </a:r>
            <a:r>
              <a:rPr lang="en-US" dirty="0" err="1">
                <a:cs typeface="Calibri"/>
              </a:rPr>
              <a:t>ledige</a:t>
            </a:r>
            <a:r>
              <a:rPr lang="en-US" dirty="0">
                <a:cs typeface="Calibri"/>
              </a:rPr>
              <a:t> post, </a:t>
            </a:r>
            <a:r>
              <a:rPr lang="en-US" dirty="0" err="1">
                <a:cs typeface="Calibri"/>
              </a:rPr>
              <a:t>som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idag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har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fokus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bredden</a:t>
            </a:r>
            <a:r>
              <a:rPr lang="en-US" dirty="0">
                <a:cs typeface="Calibri"/>
              </a:rPr>
              <a:t> – men </a:t>
            </a:r>
            <a:r>
              <a:rPr lang="en-US" dirty="0" err="1">
                <a:cs typeface="Calibri"/>
              </a:rPr>
              <a:t>indholdet</a:t>
            </a:r>
            <a:r>
              <a:rPr lang="en-US" dirty="0">
                <a:cs typeface="Calibri"/>
              </a:rPr>
              <a:t> I </a:t>
            </a:r>
            <a:r>
              <a:rPr lang="en-US" dirty="0" err="1">
                <a:cs typeface="Calibri"/>
              </a:rPr>
              <a:t>rollen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ændres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ifm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bestyrelsesforløbet</a:t>
            </a:r>
            <a:r>
              <a:rPr lang="en-US" dirty="0">
                <a:cs typeface="Calibri"/>
              </a:rPr>
              <a:t> der er </a:t>
            </a:r>
            <a:r>
              <a:rPr lang="en-US" dirty="0" err="1">
                <a:cs typeface="Calibri"/>
              </a:rPr>
              <a:t>igangsat</a:t>
            </a:r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Mark Albrektsen, WJ</a:t>
            </a:r>
          </a:p>
          <a:p>
            <a:r>
              <a:rPr lang="en-US" dirty="0">
                <a:cs typeface="Calibri"/>
              </a:rPr>
              <a:t>Kristian Christiansen, FDK</a:t>
            </a:r>
          </a:p>
        </p:txBody>
      </p:sp>
    </p:spTree>
    <p:extLst>
      <p:ext uri="{BB962C8B-B14F-4D97-AF65-F5344CB8AC3E}">
        <p14:creationId xmlns:p14="http://schemas.microsoft.com/office/powerpoint/2010/main" val="594803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D5A22-4A86-6297-B363-96BB203BB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Motivation </a:t>
            </a:r>
            <a:r>
              <a:rPr lang="en-US" err="1">
                <a:cs typeface="Calibri Light"/>
              </a:rPr>
              <a:t>af</a:t>
            </a:r>
            <a:r>
              <a:rPr lang="en-US">
                <a:cs typeface="Calibri Light"/>
              </a:rPr>
              <a:t> Kristian Christiansen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CB73D4-6D2C-9962-64E6-19F50C0B2E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62500" lnSpcReduction="20000"/>
          </a:bodyPr>
          <a:lstStyle/>
          <a:p>
            <a:pPr marL="0" indent="0">
              <a:buNone/>
            </a:pPr>
            <a:endParaRPr lang="en-US">
              <a:cs typeface="Calibri" panose="020F0502020204030204"/>
            </a:endParaRPr>
          </a:p>
          <a:p>
            <a:r>
              <a:rPr lang="en-US" err="1">
                <a:ea typeface="+mn-lt"/>
                <a:cs typeface="+mn-lt"/>
              </a:rPr>
              <a:t>Lidt</a:t>
            </a:r>
            <a:r>
              <a:rPr lang="en-US">
                <a:ea typeface="+mn-lt"/>
                <a:cs typeface="+mn-lt"/>
              </a:rPr>
              <a:t> om </a:t>
            </a:r>
            <a:r>
              <a:rPr lang="en-US" err="1">
                <a:ea typeface="+mn-lt"/>
                <a:cs typeface="+mn-lt"/>
              </a:rPr>
              <a:t>mig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selv</a:t>
            </a:r>
            <a:r>
              <a:rPr lang="en-US">
                <a:ea typeface="+mn-lt"/>
                <a:cs typeface="+mn-lt"/>
              </a:rPr>
              <a:t>, 53 </a:t>
            </a:r>
            <a:r>
              <a:rPr lang="en-US" err="1">
                <a:ea typeface="+mn-lt"/>
                <a:cs typeface="+mn-lt"/>
              </a:rPr>
              <a:t>år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ung</a:t>
            </a:r>
            <a:r>
              <a:rPr lang="en-US">
                <a:ea typeface="+mn-lt"/>
                <a:cs typeface="+mn-lt"/>
              </a:rPr>
              <a:t>, </a:t>
            </a:r>
            <a:r>
              <a:rPr lang="en-US" err="1">
                <a:ea typeface="+mn-lt"/>
                <a:cs typeface="+mn-lt"/>
              </a:rPr>
              <a:t>startede</a:t>
            </a:r>
            <a:r>
              <a:rPr lang="en-US">
                <a:ea typeface="+mn-lt"/>
                <a:cs typeface="+mn-lt"/>
              </a:rPr>
              <a:t> med at </a:t>
            </a:r>
            <a:r>
              <a:rPr lang="en-US" err="1">
                <a:ea typeface="+mn-lt"/>
                <a:cs typeface="+mn-lt"/>
              </a:rPr>
              <a:t>hoppe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i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skærm</a:t>
            </a:r>
            <a:r>
              <a:rPr lang="en-US">
                <a:ea typeface="+mn-lt"/>
                <a:cs typeface="+mn-lt"/>
              </a:rPr>
              <a:t> 1990-1992, </a:t>
            </a:r>
            <a:r>
              <a:rPr lang="en-US" err="1">
                <a:ea typeface="+mn-lt"/>
                <a:cs typeface="+mn-lt"/>
              </a:rPr>
              <a:t>hvor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jeg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havde</a:t>
            </a:r>
            <a:r>
              <a:rPr lang="en-US">
                <a:ea typeface="+mn-lt"/>
                <a:cs typeface="+mn-lt"/>
              </a:rPr>
              <a:t> ca. 30 spring. </a:t>
            </a:r>
            <a:r>
              <a:rPr lang="en-US" err="1">
                <a:ea typeface="+mn-lt"/>
                <a:cs typeface="+mn-lt"/>
              </a:rPr>
              <a:t>Sidste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år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startede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jeg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så</a:t>
            </a:r>
            <a:r>
              <a:rPr lang="en-US">
                <a:ea typeface="+mn-lt"/>
                <a:cs typeface="+mn-lt"/>
              </a:rPr>
              <a:t> for </a:t>
            </a:r>
            <a:r>
              <a:rPr lang="en-US" err="1">
                <a:ea typeface="+mn-lt"/>
                <a:cs typeface="+mn-lt"/>
              </a:rPr>
              <a:t>alvor</a:t>
            </a:r>
            <a:r>
              <a:rPr lang="en-US">
                <a:ea typeface="+mn-lt"/>
                <a:cs typeface="+mn-lt"/>
              </a:rPr>
              <a:t> op </a:t>
            </a:r>
            <a:r>
              <a:rPr lang="en-US" err="1">
                <a:ea typeface="+mn-lt"/>
                <a:cs typeface="+mn-lt"/>
              </a:rPr>
              <a:t>og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har</a:t>
            </a:r>
            <a:r>
              <a:rPr lang="en-US">
                <a:ea typeface="+mn-lt"/>
                <a:cs typeface="+mn-lt"/>
              </a:rPr>
              <a:t> nu 99 spring </a:t>
            </a:r>
            <a:r>
              <a:rPr lang="en-US" err="1">
                <a:ea typeface="+mn-lt"/>
                <a:cs typeface="+mn-lt"/>
              </a:rPr>
              <a:t>og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mit</a:t>
            </a:r>
            <a:r>
              <a:rPr lang="en-US">
                <a:ea typeface="+mn-lt"/>
                <a:cs typeface="+mn-lt"/>
              </a:rPr>
              <a:t> C </a:t>
            </a:r>
            <a:r>
              <a:rPr lang="en-US" err="1">
                <a:ea typeface="+mn-lt"/>
                <a:cs typeface="+mn-lt"/>
              </a:rPr>
              <a:t>certifikat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i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hus</a:t>
            </a:r>
            <a:r>
              <a:rPr lang="en-US">
                <a:ea typeface="+mn-lt"/>
                <a:cs typeface="+mn-lt"/>
              </a:rPr>
              <a:t>. Min </a:t>
            </a:r>
            <a:r>
              <a:rPr lang="en-US" err="1">
                <a:ea typeface="+mn-lt"/>
                <a:cs typeface="+mn-lt"/>
              </a:rPr>
              <a:t>datter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på</a:t>
            </a:r>
            <a:r>
              <a:rPr lang="en-US">
                <a:ea typeface="+mn-lt"/>
                <a:cs typeface="+mn-lt"/>
              </a:rPr>
              <a:t> 19 </a:t>
            </a:r>
            <a:r>
              <a:rPr lang="en-US" err="1">
                <a:ea typeface="+mn-lt"/>
                <a:cs typeface="+mn-lt"/>
              </a:rPr>
              <a:t>år</a:t>
            </a:r>
            <a:r>
              <a:rPr lang="en-US">
                <a:ea typeface="+mn-lt"/>
                <a:cs typeface="+mn-lt"/>
              </a:rPr>
              <a:t>, var med </a:t>
            </a:r>
            <a:r>
              <a:rPr lang="en-US" err="1">
                <a:ea typeface="+mn-lt"/>
                <a:cs typeface="+mn-lt"/>
              </a:rPr>
              <a:t>i</a:t>
            </a:r>
            <a:r>
              <a:rPr lang="en-US">
                <a:ea typeface="+mn-lt"/>
                <a:cs typeface="+mn-lt"/>
              </a:rPr>
              <a:t> 2023 </a:t>
            </a:r>
            <a:r>
              <a:rPr lang="en-US" err="1">
                <a:ea typeface="+mn-lt"/>
                <a:cs typeface="+mn-lt"/>
              </a:rPr>
              <a:t>og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fik</a:t>
            </a:r>
            <a:r>
              <a:rPr lang="en-US">
                <a:ea typeface="+mn-lt"/>
                <a:cs typeface="+mn-lt"/>
              </a:rPr>
              <a:t> 12 spring, vi springer </a:t>
            </a:r>
            <a:r>
              <a:rPr lang="en-US" err="1">
                <a:ea typeface="+mn-lt"/>
                <a:cs typeface="+mn-lt"/>
              </a:rPr>
              <a:t>i</a:t>
            </a:r>
            <a:r>
              <a:rPr lang="en-US">
                <a:ea typeface="+mn-lt"/>
                <a:cs typeface="+mn-lt"/>
              </a:rPr>
              <a:t> FDK </a:t>
            </a:r>
            <a:r>
              <a:rPr lang="en-US" err="1">
                <a:ea typeface="+mn-lt"/>
                <a:cs typeface="+mn-lt"/>
              </a:rPr>
              <a:t>og</a:t>
            </a:r>
            <a:r>
              <a:rPr lang="en-US">
                <a:ea typeface="+mn-lt"/>
                <a:cs typeface="+mn-lt"/>
              </a:rPr>
              <a:t> alle </a:t>
            </a:r>
            <a:r>
              <a:rPr lang="en-US" err="1">
                <a:ea typeface="+mn-lt"/>
                <a:cs typeface="+mn-lt"/>
              </a:rPr>
              <a:t>andre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steder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>
                <a:latin typeface="Segoe UI Emoji"/>
                <a:ea typeface="Segoe UI Emoji"/>
              </a:rPr>
              <a:t>😉</a:t>
            </a:r>
            <a:endParaRPr lang="en-US"/>
          </a:p>
          <a:p>
            <a:r>
              <a:rPr lang="en-US">
                <a:ea typeface="+mn-lt"/>
                <a:cs typeface="+mn-lt"/>
              </a:rPr>
              <a:t>Gift </a:t>
            </a:r>
            <a:r>
              <a:rPr lang="en-US" err="1">
                <a:ea typeface="+mn-lt"/>
                <a:cs typeface="+mn-lt"/>
              </a:rPr>
              <a:t>og</a:t>
            </a:r>
            <a:r>
              <a:rPr lang="en-US">
                <a:ea typeface="+mn-lt"/>
                <a:cs typeface="+mn-lt"/>
              </a:rPr>
              <a:t> 2 </a:t>
            </a:r>
            <a:r>
              <a:rPr lang="en-US" err="1">
                <a:ea typeface="+mn-lt"/>
                <a:cs typeface="+mn-lt"/>
              </a:rPr>
              <a:t>døtre</a:t>
            </a:r>
            <a:r>
              <a:rPr lang="en-US">
                <a:ea typeface="+mn-lt"/>
                <a:cs typeface="+mn-lt"/>
              </a:rPr>
              <a:t>, </a:t>
            </a:r>
            <a:r>
              <a:rPr lang="en-US" err="1">
                <a:ea typeface="+mn-lt"/>
                <a:cs typeface="+mn-lt"/>
              </a:rPr>
              <a:t>på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henholdsvis</a:t>
            </a:r>
            <a:r>
              <a:rPr lang="en-US">
                <a:ea typeface="+mn-lt"/>
                <a:cs typeface="+mn-lt"/>
              </a:rPr>
              <a:t> 19 </a:t>
            </a:r>
            <a:r>
              <a:rPr lang="en-US" err="1">
                <a:ea typeface="+mn-lt"/>
                <a:cs typeface="+mn-lt"/>
              </a:rPr>
              <a:t>og</a:t>
            </a:r>
            <a:r>
              <a:rPr lang="en-US">
                <a:ea typeface="+mn-lt"/>
                <a:cs typeface="+mn-lt"/>
              </a:rPr>
              <a:t> 25 </a:t>
            </a:r>
            <a:r>
              <a:rPr lang="en-US" err="1">
                <a:ea typeface="+mn-lt"/>
                <a:cs typeface="+mn-lt"/>
              </a:rPr>
              <a:t>år</a:t>
            </a:r>
            <a:r>
              <a:rPr lang="en-US">
                <a:ea typeface="+mn-lt"/>
                <a:cs typeface="+mn-lt"/>
              </a:rPr>
              <a:t>., </a:t>
            </a:r>
            <a:r>
              <a:rPr lang="en-US" err="1">
                <a:ea typeface="+mn-lt"/>
                <a:cs typeface="+mn-lt"/>
              </a:rPr>
              <a:t>bor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i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Vemmelev</a:t>
            </a:r>
            <a:r>
              <a:rPr lang="en-US">
                <a:ea typeface="+mn-lt"/>
                <a:cs typeface="+mn-lt"/>
              </a:rPr>
              <a:t> / </a:t>
            </a:r>
            <a:r>
              <a:rPr lang="en-US" err="1">
                <a:ea typeface="+mn-lt"/>
                <a:cs typeface="+mn-lt"/>
              </a:rPr>
              <a:t>Vestsjælland</a:t>
            </a:r>
            <a:r>
              <a:rPr lang="en-US">
                <a:ea typeface="+mn-lt"/>
                <a:cs typeface="+mn-lt"/>
              </a:rPr>
              <a:t>. </a:t>
            </a:r>
            <a:endParaRPr lang="en-US">
              <a:cs typeface="Calibri" panose="020F0502020204030204"/>
            </a:endParaRPr>
          </a:p>
          <a:p>
            <a:r>
              <a:rPr lang="en-US" err="1">
                <a:ea typeface="+mn-lt"/>
                <a:cs typeface="+mn-lt"/>
              </a:rPr>
              <a:t>Selvstændig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kørelærer</a:t>
            </a:r>
            <a:r>
              <a:rPr lang="en-US">
                <a:ea typeface="+mn-lt"/>
                <a:cs typeface="+mn-lt"/>
              </a:rPr>
              <a:t>, </a:t>
            </a:r>
            <a:r>
              <a:rPr lang="en-US" err="1">
                <a:ea typeface="+mn-lt"/>
                <a:cs typeface="+mn-lt"/>
              </a:rPr>
              <a:t>uddannet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landmand</a:t>
            </a:r>
            <a:r>
              <a:rPr lang="en-US">
                <a:ea typeface="+mn-lt"/>
                <a:cs typeface="+mn-lt"/>
              </a:rPr>
              <a:t>, </a:t>
            </a:r>
            <a:r>
              <a:rPr lang="en-US" err="1">
                <a:ea typeface="+mn-lt"/>
                <a:cs typeface="+mn-lt"/>
              </a:rPr>
              <a:t>soldat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i</a:t>
            </a:r>
            <a:r>
              <a:rPr lang="en-US">
                <a:ea typeface="+mn-lt"/>
                <a:cs typeface="+mn-lt"/>
              </a:rPr>
              <a:t> 9 </a:t>
            </a:r>
            <a:r>
              <a:rPr lang="en-US" err="1">
                <a:ea typeface="+mn-lt"/>
                <a:cs typeface="+mn-lt"/>
              </a:rPr>
              <a:t>år</a:t>
            </a:r>
            <a:r>
              <a:rPr lang="en-US">
                <a:ea typeface="+mn-lt"/>
                <a:cs typeface="+mn-lt"/>
              </a:rPr>
              <a:t>, </a:t>
            </a:r>
            <a:r>
              <a:rPr lang="en-US" err="1">
                <a:ea typeface="+mn-lt"/>
                <a:cs typeface="+mn-lt"/>
              </a:rPr>
              <a:t>udsendt</a:t>
            </a:r>
            <a:r>
              <a:rPr lang="en-US">
                <a:ea typeface="+mn-lt"/>
                <a:cs typeface="+mn-lt"/>
              </a:rPr>
              <a:t> 3 </a:t>
            </a:r>
            <a:r>
              <a:rPr lang="en-US" err="1">
                <a:ea typeface="+mn-lt"/>
                <a:cs typeface="+mn-lt"/>
              </a:rPr>
              <a:t>gange</a:t>
            </a:r>
            <a:r>
              <a:rPr lang="en-US">
                <a:ea typeface="+mn-lt"/>
                <a:cs typeface="+mn-lt"/>
              </a:rPr>
              <a:t>, PADI </a:t>
            </a:r>
            <a:r>
              <a:rPr lang="en-US" err="1">
                <a:ea typeface="+mn-lt"/>
                <a:cs typeface="+mn-lt"/>
              </a:rPr>
              <a:t>dykkerinstruktør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i</a:t>
            </a:r>
            <a:r>
              <a:rPr lang="en-US">
                <a:ea typeface="+mn-lt"/>
                <a:cs typeface="+mn-lt"/>
              </a:rPr>
              <a:t> 26 </a:t>
            </a:r>
            <a:r>
              <a:rPr lang="en-US" err="1">
                <a:ea typeface="+mn-lt"/>
                <a:cs typeface="+mn-lt"/>
              </a:rPr>
              <a:t>år</a:t>
            </a:r>
            <a:r>
              <a:rPr lang="en-US">
                <a:ea typeface="+mn-lt"/>
                <a:cs typeface="+mn-lt"/>
              </a:rPr>
              <a:t>.</a:t>
            </a:r>
            <a:endParaRPr lang="en-US"/>
          </a:p>
          <a:p>
            <a:r>
              <a:rPr lang="en-US">
                <a:ea typeface="+mn-lt"/>
                <a:cs typeface="+mn-lt"/>
              </a:rPr>
              <a:t>Jeg </a:t>
            </a:r>
            <a:r>
              <a:rPr lang="en-US" err="1">
                <a:ea typeface="+mn-lt"/>
                <a:cs typeface="+mn-lt"/>
              </a:rPr>
              <a:t>vil</a:t>
            </a:r>
            <a:r>
              <a:rPr lang="en-US">
                <a:ea typeface="+mn-lt"/>
                <a:cs typeface="+mn-lt"/>
              </a:rPr>
              <a:t> gerne </a:t>
            </a:r>
            <a:r>
              <a:rPr lang="en-US" err="1">
                <a:ea typeface="+mn-lt"/>
                <a:cs typeface="+mn-lt"/>
              </a:rPr>
              <a:t>være</a:t>
            </a:r>
            <a:r>
              <a:rPr lang="en-US">
                <a:ea typeface="+mn-lt"/>
                <a:cs typeface="+mn-lt"/>
              </a:rPr>
              <a:t> med </a:t>
            </a:r>
            <a:r>
              <a:rPr lang="en-US" err="1">
                <a:ea typeface="+mn-lt"/>
                <a:cs typeface="+mn-lt"/>
              </a:rPr>
              <a:t>til</a:t>
            </a:r>
            <a:r>
              <a:rPr lang="en-US">
                <a:ea typeface="+mn-lt"/>
                <a:cs typeface="+mn-lt"/>
              </a:rPr>
              <a:t>, at </a:t>
            </a:r>
            <a:r>
              <a:rPr lang="en-US" err="1">
                <a:ea typeface="+mn-lt"/>
                <a:cs typeface="+mn-lt"/>
              </a:rPr>
              <a:t>skabe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en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fremtid</a:t>
            </a:r>
            <a:r>
              <a:rPr lang="en-US">
                <a:ea typeface="+mn-lt"/>
                <a:cs typeface="+mn-lt"/>
              </a:rPr>
              <a:t> for de nye </a:t>
            </a:r>
            <a:r>
              <a:rPr lang="en-US" err="1">
                <a:ea typeface="+mn-lt"/>
                <a:cs typeface="+mn-lt"/>
              </a:rPr>
              <a:t>springere</a:t>
            </a:r>
            <a:r>
              <a:rPr lang="en-US">
                <a:ea typeface="+mn-lt"/>
                <a:cs typeface="+mn-lt"/>
              </a:rPr>
              <a:t>, </a:t>
            </a:r>
            <a:r>
              <a:rPr lang="en-US" err="1">
                <a:ea typeface="+mn-lt"/>
                <a:cs typeface="+mn-lt"/>
              </a:rPr>
              <a:t>så</a:t>
            </a:r>
            <a:r>
              <a:rPr lang="en-US">
                <a:ea typeface="+mn-lt"/>
                <a:cs typeface="+mn-lt"/>
              </a:rPr>
              <a:t> DFU </a:t>
            </a:r>
            <a:r>
              <a:rPr lang="en-US" err="1">
                <a:ea typeface="+mn-lt"/>
                <a:cs typeface="+mn-lt"/>
              </a:rPr>
              <a:t>kan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fastholde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og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vokse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på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sigt</a:t>
            </a:r>
            <a:r>
              <a:rPr lang="en-US">
                <a:ea typeface="+mn-lt"/>
                <a:cs typeface="+mn-lt"/>
              </a:rPr>
              <a:t>. I </a:t>
            </a:r>
            <a:r>
              <a:rPr lang="en-US" err="1">
                <a:ea typeface="+mn-lt"/>
                <a:cs typeface="+mn-lt"/>
              </a:rPr>
              <a:t>løbet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af</a:t>
            </a:r>
            <a:r>
              <a:rPr lang="en-US">
                <a:ea typeface="+mn-lt"/>
                <a:cs typeface="+mn-lt"/>
              </a:rPr>
              <a:t> det </a:t>
            </a:r>
            <a:r>
              <a:rPr lang="en-US" err="1">
                <a:ea typeface="+mn-lt"/>
                <a:cs typeface="+mn-lt"/>
              </a:rPr>
              <a:t>sidste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år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som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elev</a:t>
            </a:r>
            <a:r>
              <a:rPr lang="en-US">
                <a:ea typeface="+mn-lt"/>
                <a:cs typeface="+mn-lt"/>
              </a:rPr>
              <a:t>, </a:t>
            </a:r>
            <a:r>
              <a:rPr lang="en-US" err="1">
                <a:ea typeface="+mn-lt"/>
                <a:cs typeface="+mn-lt"/>
              </a:rPr>
              <a:t>har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jeg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selv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oplevet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en</a:t>
            </a:r>
            <a:r>
              <a:rPr lang="en-US">
                <a:ea typeface="+mn-lt"/>
                <a:cs typeface="+mn-lt"/>
              </a:rPr>
              <a:t> masse, </a:t>
            </a:r>
            <a:r>
              <a:rPr lang="en-US" err="1">
                <a:ea typeface="+mn-lt"/>
                <a:cs typeface="+mn-lt"/>
              </a:rPr>
              <a:t>i</a:t>
            </a:r>
            <a:r>
              <a:rPr lang="en-US">
                <a:ea typeface="+mn-lt"/>
                <a:cs typeface="+mn-lt"/>
              </a:rPr>
              <a:t> de </a:t>
            </a:r>
            <a:r>
              <a:rPr lang="en-US" err="1">
                <a:ea typeface="+mn-lt"/>
                <a:cs typeface="+mn-lt"/>
              </a:rPr>
              <a:t>forskellige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klubber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og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mener</a:t>
            </a:r>
            <a:r>
              <a:rPr lang="en-US">
                <a:ea typeface="+mn-lt"/>
                <a:cs typeface="+mn-lt"/>
              </a:rPr>
              <a:t> at </a:t>
            </a:r>
            <a:r>
              <a:rPr lang="en-US" err="1">
                <a:ea typeface="+mn-lt"/>
                <a:cs typeface="+mn-lt"/>
              </a:rPr>
              <a:t>kunne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byde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ind</a:t>
            </a:r>
            <a:r>
              <a:rPr lang="en-US">
                <a:ea typeface="+mn-lt"/>
                <a:cs typeface="+mn-lt"/>
              </a:rPr>
              <a:t> med </a:t>
            </a:r>
            <a:r>
              <a:rPr lang="en-US" err="1">
                <a:ea typeface="+mn-lt"/>
                <a:cs typeface="+mn-lt"/>
              </a:rPr>
              <a:t>en</a:t>
            </a:r>
            <a:r>
              <a:rPr lang="en-US">
                <a:ea typeface="+mn-lt"/>
                <a:cs typeface="+mn-lt"/>
              </a:rPr>
              <a:t> masse </a:t>
            </a:r>
            <a:r>
              <a:rPr lang="en-US" err="1">
                <a:ea typeface="+mn-lt"/>
                <a:cs typeface="+mn-lt"/>
              </a:rPr>
              <a:t>nytænkning</a:t>
            </a:r>
            <a:r>
              <a:rPr lang="en-US">
                <a:ea typeface="+mn-lt"/>
                <a:cs typeface="+mn-lt"/>
              </a:rPr>
              <a:t>.</a:t>
            </a:r>
            <a:endParaRPr lang="en-US"/>
          </a:p>
          <a:p>
            <a:r>
              <a:rPr lang="en-US">
                <a:ea typeface="+mn-lt"/>
                <a:cs typeface="+mn-lt"/>
              </a:rPr>
              <a:t>Min plan pt. er at 2024 </a:t>
            </a:r>
            <a:r>
              <a:rPr lang="en-US" err="1">
                <a:ea typeface="+mn-lt"/>
                <a:cs typeface="+mn-lt"/>
              </a:rPr>
              <a:t>skal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være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året</a:t>
            </a:r>
            <a:r>
              <a:rPr lang="en-US">
                <a:ea typeface="+mn-lt"/>
                <a:cs typeface="+mn-lt"/>
              </a:rPr>
              <a:t>, </a:t>
            </a:r>
            <a:r>
              <a:rPr lang="en-US" err="1">
                <a:ea typeface="+mn-lt"/>
                <a:cs typeface="+mn-lt"/>
              </a:rPr>
              <a:t>hvor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jeg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bruger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en</a:t>
            </a:r>
            <a:r>
              <a:rPr lang="en-US">
                <a:ea typeface="+mn-lt"/>
                <a:cs typeface="+mn-lt"/>
              </a:rPr>
              <a:t> masse </a:t>
            </a:r>
            <a:r>
              <a:rPr lang="en-US" err="1">
                <a:ea typeface="+mn-lt"/>
                <a:cs typeface="+mn-lt"/>
              </a:rPr>
              <a:t>tid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på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sporten</a:t>
            </a:r>
            <a:r>
              <a:rPr lang="en-US">
                <a:ea typeface="+mn-lt"/>
                <a:cs typeface="+mn-lt"/>
              </a:rPr>
              <a:t>, for at se den, hele </a:t>
            </a:r>
            <a:r>
              <a:rPr lang="en-US" err="1">
                <a:ea typeface="+mn-lt"/>
                <a:cs typeface="+mn-lt"/>
              </a:rPr>
              <a:t>vejen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rundt</a:t>
            </a:r>
            <a:r>
              <a:rPr lang="en-US">
                <a:ea typeface="+mn-lt"/>
                <a:cs typeface="+mn-lt"/>
              </a:rPr>
              <a:t>. Det </a:t>
            </a:r>
            <a:r>
              <a:rPr lang="en-US" err="1">
                <a:ea typeface="+mn-lt"/>
                <a:cs typeface="+mn-lt"/>
              </a:rPr>
              <a:t>vil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være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som</a:t>
            </a:r>
            <a:r>
              <a:rPr lang="en-US">
                <a:ea typeface="+mn-lt"/>
                <a:cs typeface="+mn-lt"/>
              </a:rPr>
              <a:t> springer, </a:t>
            </a:r>
            <a:r>
              <a:rPr lang="en-US" err="1">
                <a:ea typeface="+mn-lt"/>
                <a:cs typeface="+mn-lt"/>
              </a:rPr>
              <a:t>hjælper</a:t>
            </a:r>
            <a:r>
              <a:rPr lang="en-US">
                <a:ea typeface="+mn-lt"/>
                <a:cs typeface="+mn-lt"/>
              </a:rPr>
              <a:t>, </a:t>
            </a:r>
            <a:r>
              <a:rPr lang="en-US" err="1">
                <a:ea typeface="+mn-lt"/>
                <a:cs typeface="+mn-lt"/>
              </a:rPr>
              <a:t>nysgerrig</a:t>
            </a:r>
            <a:r>
              <a:rPr lang="en-US">
                <a:ea typeface="+mn-lt"/>
                <a:cs typeface="+mn-lt"/>
              </a:rPr>
              <a:t>, ja </a:t>
            </a:r>
            <a:r>
              <a:rPr lang="en-US" err="1">
                <a:ea typeface="+mn-lt"/>
                <a:cs typeface="+mn-lt"/>
              </a:rPr>
              <a:t>kort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sagt</a:t>
            </a:r>
            <a:r>
              <a:rPr lang="en-US">
                <a:ea typeface="+mn-lt"/>
                <a:cs typeface="+mn-lt"/>
              </a:rPr>
              <a:t> alt.</a:t>
            </a:r>
            <a:endParaRPr lang="en-US"/>
          </a:p>
          <a:p>
            <a:r>
              <a:rPr lang="en-US">
                <a:ea typeface="+mn-lt"/>
                <a:cs typeface="+mn-lt"/>
              </a:rPr>
              <a:t>Har </a:t>
            </a:r>
            <a:r>
              <a:rPr lang="en-US" err="1">
                <a:ea typeface="+mn-lt"/>
                <a:cs typeface="+mn-lt"/>
              </a:rPr>
              <a:t>været</a:t>
            </a:r>
            <a:r>
              <a:rPr lang="en-US">
                <a:ea typeface="+mn-lt"/>
                <a:cs typeface="+mn-lt"/>
              </a:rPr>
              <a:t> med 6 </a:t>
            </a:r>
            <a:r>
              <a:rPr lang="en-US" err="1">
                <a:ea typeface="+mn-lt"/>
                <a:cs typeface="+mn-lt"/>
              </a:rPr>
              <a:t>fra</a:t>
            </a:r>
            <a:r>
              <a:rPr lang="en-US">
                <a:ea typeface="+mn-lt"/>
                <a:cs typeface="+mn-lt"/>
              </a:rPr>
              <a:t> NFK </a:t>
            </a:r>
            <a:r>
              <a:rPr lang="en-US" err="1">
                <a:ea typeface="+mn-lt"/>
                <a:cs typeface="+mn-lt"/>
              </a:rPr>
              <a:t>i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Spanien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forrige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uge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og</a:t>
            </a:r>
            <a:r>
              <a:rPr lang="en-US">
                <a:ea typeface="+mn-lt"/>
                <a:cs typeface="+mn-lt"/>
              </a:rPr>
              <a:t> springe, </a:t>
            </a:r>
            <a:r>
              <a:rPr lang="en-US" err="1">
                <a:ea typeface="+mn-lt"/>
                <a:cs typeface="+mn-lt"/>
              </a:rPr>
              <a:t>har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været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på</a:t>
            </a:r>
            <a:r>
              <a:rPr lang="en-US">
                <a:ea typeface="+mn-lt"/>
                <a:cs typeface="+mn-lt"/>
              </a:rPr>
              <a:t> Materiel </a:t>
            </a:r>
            <a:r>
              <a:rPr lang="en-US" err="1">
                <a:ea typeface="+mn-lt"/>
                <a:cs typeface="+mn-lt"/>
              </a:rPr>
              <a:t>kursus</a:t>
            </a:r>
            <a:r>
              <a:rPr lang="en-US">
                <a:ea typeface="+mn-lt"/>
                <a:cs typeface="+mn-lt"/>
              </a:rPr>
              <a:t>, </a:t>
            </a:r>
            <a:r>
              <a:rPr lang="en-US" err="1">
                <a:ea typeface="+mn-lt"/>
                <a:cs typeface="+mn-lt"/>
              </a:rPr>
              <a:t>samt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Seniorpakker</a:t>
            </a:r>
            <a:r>
              <a:rPr lang="en-US">
                <a:ea typeface="+mn-lt"/>
                <a:cs typeface="+mn-lt"/>
              </a:rPr>
              <a:t>, </a:t>
            </a:r>
            <a:r>
              <a:rPr lang="en-US" err="1">
                <a:ea typeface="+mn-lt"/>
                <a:cs typeface="+mn-lt"/>
              </a:rPr>
              <a:t>selvom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jeg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ikke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har</a:t>
            </a:r>
            <a:r>
              <a:rPr lang="en-US">
                <a:ea typeface="+mn-lt"/>
                <a:cs typeface="+mn-lt"/>
              </a:rPr>
              <a:t> den </a:t>
            </a:r>
            <a:r>
              <a:rPr lang="en-US" err="1">
                <a:ea typeface="+mn-lt"/>
                <a:cs typeface="+mn-lt"/>
              </a:rPr>
              <a:t>fornødne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erfaring</a:t>
            </a:r>
            <a:r>
              <a:rPr lang="en-US">
                <a:ea typeface="+mn-lt"/>
                <a:cs typeface="+mn-lt"/>
              </a:rPr>
              <a:t>, men for at </a:t>
            </a:r>
            <a:r>
              <a:rPr lang="en-US" err="1">
                <a:ea typeface="+mn-lt"/>
                <a:cs typeface="+mn-lt"/>
              </a:rPr>
              <a:t>udvikle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mig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og</a:t>
            </a:r>
            <a:r>
              <a:rPr lang="en-US">
                <a:ea typeface="+mn-lt"/>
                <a:cs typeface="+mn-lt"/>
              </a:rPr>
              <a:t> min </a:t>
            </a:r>
            <a:r>
              <a:rPr lang="en-US" err="1">
                <a:ea typeface="+mn-lt"/>
                <a:cs typeface="+mn-lt"/>
              </a:rPr>
              <a:t>nysgerrighed</a:t>
            </a:r>
            <a:r>
              <a:rPr lang="en-US">
                <a:ea typeface="+mn-lt"/>
                <a:cs typeface="+mn-lt"/>
              </a:rPr>
              <a:t>.</a:t>
            </a:r>
            <a:endParaRPr lang="en-US"/>
          </a:p>
          <a:p>
            <a:r>
              <a:rPr lang="en-US" err="1">
                <a:ea typeface="+mn-lt"/>
                <a:cs typeface="+mn-lt"/>
              </a:rPr>
              <a:t>Hvis</a:t>
            </a:r>
            <a:r>
              <a:rPr lang="en-US">
                <a:ea typeface="+mn-lt"/>
                <a:cs typeface="+mn-lt"/>
              </a:rPr>
              <a:t> I </a:t>
            </a:r>
            <a:r>
              <a:rPr lang="en-US" err="1">
                <a:ea typeface="+mn-lt"/>
                <a:cs typeface="+mn-lt"/>
              </a:rPr>
              <a:t>har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brug</a:t>
            </a:r>
            <a:r>
              <a:rPr lang="en-US">
                <a:ea typeface="+mn-lt"/>
                <a:cs typeface="+mn-lt"/>
              </a:rPr>
              <a:t> for </a:t>
            </a:r>
            <a:r>
              <a:rPr lang="en-US" err="1">
                <a:ea typeface="+mn-lt"/>
                <a:cs typeface="+mn-lt"/>
              </a:rPr>
              <a:t>andre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oplysninger</a:t>
            </a:r>
            <a:r>
              <a:rPr lang="en-US">
                <a:ea typeface="+mn-lt"/>
                <a:cs typeface="+mn-lt"/>
              </a:rPr>
              <a:t>, </a:t>
            </a:r>
            <a:r>
              <a:rPr lang="en-US" err="1">
                <a:ea typeface="+mn-lt"/>
                <a:cs typeface="+mn-lt"/>
              </a:rPr>
              <a:t>eller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ønsker</a:t>
            </a:r>
            <a:r>
              <a:rPr lang="en-US">
                <a:ea typeface="+mn-lt"/>
                <a:cs typeface="+mn-lt"/>
              </a:rPr>
              <a:t> et </a:t>
            </a:r>
            <a:r>
              <a:rPr lang="en-US" err="1">
                <a:ea typeface="+mn-lt"/>
                <a:cs typeface="+mn-lt"/>
              </a:rPr>
              <a:t>møde</a:t>
            </a:r>
            <a:r>
              <a:rPr lang="en-US">
                <a:ea typeface="+mn-lt"/>
                <a:cs typeface="+mn-lt"/>
              </a:rPr>
              <a:t>, </a:t>
            </a:r>
            <a:r>
              <a:rPr lang="en-US" err="1">
                <a:ea typeface="+mn-lt"/>
                <a:cs typeface="+mn-lt"/>
              </a:rPr>
              <a:t>så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tøv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ikke</a:t>
            </a:r>
            <a:r>
              <a:rPr lang="en-US">
                <a:ea typeface="+mn-lt"/>
                <a:cs typeface="+mn-lt"/>
              </a:rPr>
              <a:t> med at </a:t>
            </a:r>
            <a:r>
              <a:rPr lang="en-US" err="1">
                <a:ea typeface="+mn-lt"/>
                <a:cs typeface="+mn-lt"/>
              </a:rPr>
              <a:t>kontakte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mig</a:t>
            </a:r>
            <a:r>
              <a:rPr lang="en-US">
                <a:ea typeface="+mn-lt"/>
                <a:cs typeface="+mn-lt"/>
              </a:rPr>
              <a:t>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4849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27B0D-A755-B056-6A18-3BBB0FF24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cs typeface="Calibri Light"/>
              </a:rPr>
              <a:t>Dagsorden</a:t>
            </a:r>
            <a:r>
              <a:rPr lang="en-US">
                <a:cs typeface="Calibri Light"/>
              </a:rPr>
              <a:t> for DFU's </a:t>
            </a:r>
            <a:r>
              <a:rPr lang="en-US" err="1">
                <a:cs typeface="Calibri Light"/>
              </a:rPr>
              <a:t>rep.møde</a:t>
            </a:r>
            <a:r>
              <a:rPr lang="en-US">
                <a:cs typeface="Calibri Light"/>
              </a:rPr>
              <a:t> 2024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B65170-DB02-0532-E302-4181C342AC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da-DK" sz="1100" b="1">
                <a:cs typeface="Calibri"/>
              </a:rPr>
              <a:t>Dagsorden for repræsentantskabsmødet d. 16. marts 2024</a:t>
            </a:r>
            <a:endParaRPr lang="en-US" sz="1100">
              <a:cs typeface="Calibri"/>
            </a:endParaRPr>
          </a:p>
          <a:p>
            <a:pPr marL="0" indent="0">
              <a:buNone/>
            </a:pPr>
            <a:r>
              <a:rPr lang="da-DK" sz="1100">
                <a:solidFill>
                  <a:schemeClr val="bg1">
                    <a:lumMod val="75000"/>
                  </a:schemeClr>
                </a:solidFill>
                <a:cs typeface="Calibri"/>
              </a:rPr>
              <a:t>1. Valg af dirigent</a:t>
            </a:r>
            <a:endParaRPr lang="en-US" sz="1100">
              <a:solidFill>
                <a:schemeClr val="bg1">
                  <a:lumMod val="75000"/>
                </a:schemeClr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>
                <a:solidFill>
                  <a:schemeClr val="bg1">
                    <a:lumMod val="75000"/>
                  </a:schemeClr>
                </a:solidFill>
                <a:cs typeface="Calibri"/>
              </a:rPr>
              <a:t>2. Aflæggelse af beretning fra formand</a:t>
            </a:r>
            <a:endParaRPr lang="en-US" sz="1100">
              <a:solidFill>
                <a:schemeClr val="bg1">
                  <a:lumMod val="75000"/>
                </a:schemeClr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>
                <a:solidFill>
                  <a:schemeClr val="bg1">
                    <a:lumMod val="75000"/>
                  </a:schemeClr>
                </a:solidFill>
                <a:cs typeface="Calibri"/>
              </a:rPr>
              <a:t>3. Fremlæggelse og godkendelse af regnskab</a:t>
            </a:r>
            <a:endParaRPr lang="en-US" sz="1100">
              <a:solidFill>
                <a:schemeClr val="bg1">
                  <a:lumMod val="75000"/>
                </a:schemeClr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>
                <a:solidFill>
                  <a:schemeClr val="bg1">
                    <a:lumMod val="75000"/>
                  </a:schemeClr>
                </a:solidFill>
                <a:cs typeface="Calibri"/>
              </a:rPr>
              <a:t>4. Behandling af indkomne forslag</a:t>
            </a:r>
            <a:endParaRPr lang="en-US" sz="1100">
              <a:solidFill>
                <a:schemeClr val="bg1">
                  <a:lumMod val="75000"/>
                </a:schemeClr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>
                <a:solidFill>
                  <a:schemeClr val="bg1">
                    <a:lumMod val="75000"/>
                  </a:schemeClr>
                </a:solidFill>
                <a:cs typeface="Calibri"/>
              </a:rPr>
              <a:t>5. Fremlæggelse af budget, og godkendelse af kontingentets størrelse</a:t>
            </a:r>
            <a:endParaRPr lang="en-US" sz="1100">
              <a:solidFill>
                <a:schemeClr val="bg1">
                  <a:lumMod val="75000"/>
                </a:schemeClr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>
                <a:solidFill>
                  <a:schemeClr val="bg1">
                    <a:lumMod val="75000"/>
                  </a:schemeClr>
                </a:solidFill>
                <a:cs typeface="Calibri"/>
              </a:rPr>
              <a:t>6. Valg af formand (Ordinær valg i lige år)</a:t>
            </a:r>
            <a:endParaRPr lang="en-US" sz="1100">
              <a:solidFill>
                <a:schemeClr val="bg1">
                  <a:lumMod val="75000"/>
                </a:schemeClr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 i="1">
                <a:solidFill>
                  <a:schemeClr val="bg1">
                    <a:lumMod val="75000"/>
                  </a:schemeClr>
                </a:solidFill>
                <a:cs typeface="Calibri"/>
              </a:rPr>
              <a:t>7. Valg af næstformand (Ulige år)</a:t>
            </a:r>
            <a:r>
              <a:rPr lang="da-DK" sz="1100" b="1" i="1">
                <a:solidFill>
                  <a:schemeClr val="bg1">
                    <a:lumMod val="75000"/>
                  </a:schemeClr>
                </a:solidFill>
                <a:cs typeface="Calibri"/>
              </a:rPr>
              <a:t> – ekstraordinær på valg i 2024, se nedenfor</a:t>
            </a:r>
            <a:endParaRPr lang="en-US" sz="1100">
              <a:solidFill>
                <a:schemeClr val="bg1">
                  <a:lumMod val="75000"/>
                </a:schemeClr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>
                <a:solidFill>
                  <a:srgbClr val="BFBFBF"/>
                </a:solidFill>
                <a:cs typeface="Calibri"/>
              </a:rPr>
              <a:t>8. Valg af økonomiansvarlig (Ulige år) </a:t>
            </a:r>
            <a:endParaRPr lang="en-US" sz="1100">
              <a:solidFill>
                <a:srgbClr val="BFBFBF"/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>
                <a:solidFill>
                  <a:schemeClr val="bg1">
                    <a:lumMod val="75000"/>
                  </a:schemeClr>
                </a:solidFill>
                <a:cs typeface="Calibri"/>
              </a:rPr>
              <a:t>9. Valg af teknisk sekretær (Ordinær valg i lige år) - Jens Pedersen ønsker ikke genvalg – bestyrelsen indstiller Martin S. Mikkelsen, VAF</a:t>
            </a:r>
            <a:endParaRPr lang="en-US" sz="1100">
              <a:solidFill>
                <a:schemeClr val="bg1">
                  <a:lumMod val="75000"/>
                </a:schemeClr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>
                <a:solidFill>
                  <a:srgbClr val="BFBFBF"/>
                </a:solidFill>
                <a:cs typeface="Calibri"/>
              </a:rPr>
              <a:t>10. Valg af øvrige bestyrelsesmedlemmer - bestyrelsesmedlem med primært ansvar for elite (Ulige år)</a:t>
            </a:r>
            <a:endParaRPr lang="en-US" sz="1100">
              <a:solidFill>
                <a:srgbClr val="BFBFBF"/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>
                <a:solidFill>
                  <a:schemeClr val="bg1">
                    <a:lumMod val="75000"/>
                  </a:schemeClr>
                </a:solidFill>
                <a:cs typeface="Calibri"/>
              </a:rPr>
              <a:t>10. Valg af øvrige bestyrelsesmedlemmer - bestyrelsesmedlem med primært ansvar for bredde (Ordinær valg i lige år)</a:t>
            </a:r>
            <a:endParaRPr lang="en-US" sz="1100">
              <a:solidFill>
                <a:schemeClr val="bg1">
                  <a:lumMod val="75000"/>
                </a:schemeClr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 b="1">
                <a:cs typeface="Calibri"/>
              </a:rPr>
              <a:t>11. Valg af første og anden suppleant til bestyrelsen.</a:t>
            </a:r>
            <a:endParaRPr lang="en-US" sz="1100" b="1">
              <a:cs typeface="Calibri"/>
            </a:endParaRPr>
          </a:p>
          <a:p>
            <a:pPr marL="0" indent="0">
              <a:buNone/>
            </a:pPr>
            <a:r>
              <a:rPr lang="da-DK" sz="1100">
                <a:cs typeface="Calibri"/>
              </a:rPr>
              <a:t>12. Valg af ordensudvalgsmedlem og suppleant.</a:t>
            </a:r>
            <a:endParaRPr lang="en-US" sz="1100">
              <a:cs typeface="Calibri"/>
            </a:endParaRPr>
          </a:p>
          <a:p>
            <a:pPr marL="0" indent="0">
              <a:buNone/>
            </a:pPr>
            <a:r>
              <a:rPr lang="da-DK" sz="1100">
                <a:cs typeface="Calibri"/>
              </a:rPr>
              <a:t>13. Valg af to revisorer og to revisorsuppleanter.</a:t>
            </a:r>
            <a:endParaRPr lang="en-US" sz="1100">
              <a:cs typeface="Calibri"/>
            </a:endParaRPr>
          </a:p>
          <a:p>
            <a:pPr marL="0" indent="0">
              <a:buNone/>
            </a:pPr>
            <a:r>
              <a:rPr lang="da-DK" sz="1100">
                <a:cs typeface="Calibri"/>
              </a:rPr>
              <a:t>14. Eventuelt.</a:t>
            </a:r>
            <a:endParaRPr lang="en-US" sz="1100">
              <a:cs typeface="Calibri"/>
            </a:endParaRP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70522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27B0D-A755-B056-6A18-3BBB0FF24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cs typeface="Calibri Light"/>
              </a:rPr>
              <a:t>Dagsorden</a:t>
            </a:r>
            <a:r>
              <a:rPr lang="en-US">
                <a:cs typeface="Calibri Light"/>
              </a:rPr>
              <a:t> for DFU's </a:t>
            </a:r>
            <a:r>
              <a:rPr lang="en-US" err="1">
                <a:cs typeface="Calibri Light"/>
              </a:rPr>
              <a:t>rep.møde</a:t>
            </a:r>
            <a:r>
              <a:rPr lang="en-US">
                <a:cs typeface="Calibri Light"/>
              </a:rPr>
              <a:t> 2024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B65170-DB02-0532-E302-4181C342AC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da-DK" sz="1100" b="1">
                <a:cs typeface="Calibri"/>
              </a:rPr>
              <a:t>Dagsorden for repræsentantskabsmødet d. 16. marts 2024</a:t>
            </a:r>
            <a:endParaRPr lang="en-US" sz="1100">
              <a:cs typeface="Calibri"/>
            </a:endParaRPr>
          </a:p>
          <a:p>
            <a:pPr marL="0" indent="0">
              <a:buNone/>
            </a:pPr>
            <a:r>
              <a:rPr lang="da-DK" sz="1100">
                <a:solidFill>
                  <a:schemeClr val="bg1">
                    <a:lumMod val="75000"/>
                  </a:schemeClr>
                </a:solidFill>
                <a:cs typeface="Calibri"/>
              </a:rPr>
              <a:t>1. Valg af dirigent</a:t>
            </a:r>
            <a:endParaRPr lang="en-US" sz="1100">
              <a:solidFill>
                <a:schemeClr val="bg1">
                  <a:lumMod val="75000"/>
                </a:schemeClr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>
                <a:solidFill>
                  <a:schemeClr val="bg1">
                    <a:lumMod val="75000"/>
                  </a:schemeClr>
                </a:solidFill>
                <a:cs typeface="Calibri"/>
              </a:rPr>
              <a:t>2. Aflæggelse af beretning fra formand</a:t>
            </a:r>
            <a:endParaRPr lang="en-US" sz="1100">
              <a:solidFill>
                <a:schemeClr val="bg1">
                  <a:lumMod val="75000"/>
                </a:schemeClr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>
                <a:solidFill>
                  <a:schemeClr val="bg1">
                    <a:lumMod val="75000"/>
                  </a:schemeClr>
                </a:solidFill>
                <a:cs typeface="Calibri"/>
              </a:rPr>
              <a:t>3. Fremlæggelse og godkendelse af regnskab</a:t>
            </a:r>
            <a:endParaRPr lang="en-US" sz="1100">
              <a:solidFill>
                <a:schemeClr val="bg1">
                  <a:lumMod val="75000"/>
                </a:schemeClr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>
                <a:solidFill>
                  <a:schemeClr val="bg1">
                    <a:lumMod val="75000"/>
                  </a:schemeClr>
                </a:solidFill>
                <a:cs typeface="Calibri"/>
              </a:rPr>
              <a:t>4. Behandling af indkomne forslag</a:t>
            </a:r>
            <a:endParaRPr lang="en-US" sz="1100">
              <a:solidFill>
                <a:schemeClr val="bg1">
                  <a:lumMod val="75000"/>
                </a:schemeClr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>
                <a:solidFill>
                  <a:schemeClr val="bg1">
                    <a:lumMod val="75000"/>
                  </a:schemeClr>
                </a:solidFill>
                <a:cs typeface="Calibri"/>
              </a:rPr>
              <a:t>5. Fremlæggelse af budget, og godkendelse af kontingentets størrelse</a:t>
            </a:r>
            <a:endParaRPr lang="en-US" sz="1100">
              <a:solidFill>
                <a:schemeClr val="bg1">
                  <a:lumMod val="75000"/>
                </a:schemeClr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>
                <a:solidFill>
                  <a:schemeClr val="bg1">
                    <a:lumMod val="75000"/>
                  </a:schemeClr>
                </a:solidFill>
                <a:cs typeface="Calibri"/>
              </a:rPr>
              <a:t>6. Valg af formand (Ordinær valg i lige år)</a:t>
            </a:r>
            <a:endParaRPr lang="en-US" sz="1100">
              <a:solidFill>
                <a:schemeClr val="bg1">
                  <a:lumMod val="75000"/>
                </a:schemeClr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 i="1">
                <a:solidFill>
                  <a:schemeClr val="bg1">
                    <a:lumMod val="75000"/>
                  </a:schemeClr>
                </a:solidFill>
                <a:cs typeface="Calibri"/>
              </a:rPr>
              <a:t>7. Valg af næstformand (Ulige år)</a:t>
            </a:r>
            <a:r>
              <a:rPr lang="da-DK" sz="1100" b="1" i="1">
                <a:solidFill>
                  <a:schemeClr val="bg1">
                    <a:lumMod val="75000"/>
                  </a:schemeClr>
                </a:solidFill>
                <a:cs typeface="Calibri"/>
              </a:rPr>
              <a:t> – ekstraordinær på valg i 2024, se nedenfor</a:t>
            </a:r>
            <a:endParaRPr lang="en-US" sz="1100">
              <a:solidFill>
                <a:schemeClr val="bg1">
                  <a:lumMod val="75000"/>
                </a:schemeClr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>
                <a:solidFill>
                  <a:srgbClr val="BFBFBF"/>
                </a:solidFill>
                <a:cs typeface="Calibri"/>
              </a:rPr>
              <a:t>8. Valg af økonomiansvarlig (Ulige år) </a:t>
            </a:r>
            <a:endParaRPr lang="en-US" sz="1100">
              <a:solidFill>
                <a:srgbClr val="BFBFBF"/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>
                <a:solidFill>
                  <a:schemeClr val="bg1">
                    <a:lumMod val="75000"/>
                  </a:schemeClr>
                </a:solidFill>
                <a:cs typeface="Calibri"/>
              </a:rPr>
              <a:t>9. Valg af teknisk sekretær (Ordinær valg i lige år) - Jens Pedersen ønsker ikke genvalg – bestyrelsen indstiller Martin S. Mikkelsen, VAF</a:t>
            </a:r>
            <a:endParaRPr lang="en-US" sz="1100">
              <a:solidFill>
                <a:schemeClr val="bg1">
                  <a:lumMod val="75000"/>
                </a:schemeClr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>
                <a:solidFill>
                  <a:srgbClr val="BFBFBF"/>
                </a:solidFill>
                <a:cs typeface="Calibri"/>
              </a:rPr>
              <a:t>10. Valg af øvrige bestyrelsesmedlemmer - bestyrelsesmedlem med primært ansvar for elite (Ulige år)</a:t>
            </a:r>
            <a:endParaRPr lang="en-US" sz="1100">
              <a:solidFill>
                <a:srgbClr val="BFBFBF"/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>
                <a:solidFill>
                  <a:schemeClr val="bg1">
                    <a:lumMod val="75000"/>
                  </a:schemeClr>
                </a:solidFill>
                <a:cs typeface="Calibri"/>
              </a:rPr>
              <a:t>10. Valg af øvrige bestyrelsesmedlemmer - bestyrelsesmedlem med primært ansvar for bredde (Ordinær valg i lige år)</a:t>
            </a:r>
            <a:endParaRPr lang="en-US" sz="1100">
              <a:solidFill>
                <a:schemeClr val="bg1">
                  <a:lumMod val="75000"/>
                </a:schemeClr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>
                <a:solidFill>
                  <a:schemeClr val="bg1">
                    <a:lumMod val="75000"/>
                  </a:schemeClr>
                </a:solidFill>
                <a:cs typeface="Calibri"/>
              </a:rPr>
              <a:t>11. Valg af første og anden suppleant til bestyrelsen.</a:t>
            </a:r>
            <a:endParaRPr lang="en-US" sz="1100">
              <a:solidFill>
                <a:schemeClr val="bg1">
                  <a:lumMod val="75000"/>
                </a:schemeClr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 b="1">
                <a:cs typeface="Calibri"/>
              </a:rPr>
              <a:t>12. Valg af ordensudvalgsmedlem og suppleant.</a:t>
            </a:r>
            <a:endParaRPr lang="en-US" sz="1100" b="1">
              <a:cs typeface="Calibri"/>
            </a:endParaRPr>
          </a:p>
          <a:p>
            <a:pPr marL="0" indent="0">
              <a:buNone/>
            </a:pPr>
            <a:r>
              <a:rPr lang="da-DK" sz="1100">
                <a:cs typeface="Calibri"/>
              </a:rPr>
              <a:t>13. Valg af to revisorer og to revisorsuppleanter.</a:t>
            </a:r>
            <a:endParaRPr lang="en-US" sz="1100">
              <a:cs typeface="Calibri"/>
            </a:endParaRPr>
          </a:p>
          <a:p>
            <a:pPr marL="0" indent="0">
              <a:buNone/>
            </a:pPr>
            <a:r>
              <a:rPr lang="da-DK" sz="1100">
                <a:cs typeface="Calibri"/>
              </a:rPr>
              <a:t>14. Eventuelt.</a:t>
            </a:r>
            <a:endParaRPr lang="en-US" sz="1100">
              <a:cs typeface="Calibri"/>
            </a:endParaRP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22142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27B0D-A755-B056-6A18-3BBB0FF24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cs typeface="Calibri Light"/>
              </a:rPr>
              <a:t>Dagsorden</a:t>
            </a:r>
            <a:r>
              <a:rPr lang="en-US">
                <a:cs typeface="Calibri Light"/>
              </a:rPr>
              <a:t> for DFU's </a:t>
            </a:r>
            <a:r>
              <a:rPr lang="en-US" err="1">
                <a:cs typeface="Calibri Light"/>
              </a:rPr>
              <a:t>rep.møde</a:t>
            </a:r>
            <a:r>
              <a:rPr lang="en-US">
                <a:cs typeface="Calibri Light"/>
              </a:rPr>
              <a:t> 2024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B65170-DB02-0532-E302-4181C342AC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da-DK" sz="1100" b="1">
                <a:cs typeface="Calibri"/>
              </a:rPr>
              <a:t>Dagsorden for repræsentantskabsmødet d. 16. marts 2024</a:t>
            </a:r>
            <a:endParaRPr lang="en-US" sz="1100">
              <a:cs typeface="Calibri"/>
            </a:endParaRPr>
          </a:p>
          <a:p>
            <a:pPr marL="0" indent="0">
              <a:buNone/>
            </a:pPr>
            <a:r>
              <a:rPr lang="da-DK" sz="1100">
                <a:solidFill>
                  <a:schemeClr val="bg1">
                    <a:lumMod val="75000"/>
                  </a:schemeClr>
                </a:solidFill>
                <a:cs typeface="Calibri"/>
              </a:rPr>
              <a:t>1. Valg af dirigent</a:t>
            </a:r>
            <a:endParaRPr lang="en-US" sz="1100">
              <a:solidFill>
                <a:schemeClr val="bg1">
                  <a:lumMod val="75000"/>
                </a:schemeClr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>
                <a:solidFill>
                  <a:schemeClr val="bg1">
                    <a:lumMod val="75000"/>
                  </a:schemeClr>
                </a:solidFill>
                <a:cs typeface="Calibri"/>
              </a:rPr>
              <a:t>2. Aflæggelse af beretning fra formand</a:t>
            </a:r>
            <a:endParaRPr lang="en-US" sz="1100">
              <a:solidFill>
                <a:schemeClr val="bg1">
                  <a:lumMod val="75000"/>
                </a:schemeClr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>
                <a:solidFill>
                  <a:schemeClr val="bg1">
                    <a:lumMod val="75000"/>
                  </a:schemeClr>
                </a:solidFill>
                <a:cs typeface="Calibri"/>
              </a:rPr>
              <a:t>3. Fremlæggelse og godkendelse af regnskab</a:t>
            </a:r>
            <a:endParaRPr lang="en-US" sz="1100">
              <a:solidFill>
                <a:schemeClr val="bg1">
                  <a:lumMod val="75000"/>
                </a:schemeClr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>
                <a:solidFill>
                  <a:schemeClr val="bg1">
                    <a:lumMod val="75000"/>
                  </a:schemeClr>
                </a:solidFill>
                <a:cs typeface="Calibri"/>
              </a:rPr>
              <a:t>4. Behandling af indkomne forslag</a:t>
            </a:r>
            <a:endParaRPr lang="en-US" sz="1100">
              <a:solidFill>
                <a:schemeClr val="bg1">
                  <a:lumMod val="75000"/>
                </a:schemeClr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>
                <a:solidFill>
                  <a:schemeClr val="bg1">
                    <a:lumMod val="75000"/>
                  </a:schemeClr>
                </a:solidFill>
                <a:cs typeface="Calibri"/>
              </a:rPr>
              <a:t>5. Fremlæggelse af budget, og godkendelse af kontingentets størrelse</a:t>
            </a:r>
            <a:endParaRPr lang="en-US" sz="1100">
              <a:solidFill>
                <a:schemeClr val="bg1">
                  <a:lumMod val="75000"/>
                </a:schemeClr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>
                <a:solidFill>
                  <a:schemeClr val="bg1">
                    <a:lumMod val="75000"/>
                  </a:schemeClr>
                </a:solidFill>
                <a:cs typeface="Calibri"/>
              </a:rPr>
              <a:t>6. Valg af formand (Ordinær valg i lige år)</a:t>
            </a:r>
            <a:endParaRPr lang="en-US" sz="1100">
              <a:solidFill>
                <a:schemeClr val="bg1">
                  <a:lumMod val="75000"/>
                </a:schemeClr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 i="1">
                <a:solidFill>
                  <a:schemeClr val="bg1">
                    <a:lumMod val="75000"/>
                  </a:schemeClr>
                </a:solidFill>
                <a:cs typeface="Calibri"/>
              </a:rPr>
              <a:t>7. Valg af næstformand (Ulige år)</a:t>
            </a:r>
            <a:r>
              <a:rPr lang="da-DK" sz="1100" b="1" i="1">
                <a:solidFill>
                  <a:schemeClr val="bg1">
                    <a:lumMod val="75000"/>
                  </a:schemeClr>
                </a:solidFill>
                <a:cs typeface="Calibri"/>
              </a:rPr>
              <a:t> – ekstraordinær på valg i 2024, se nedenfor</a:t>
            </a:r>
            <a:endParaRPr lang="en-US" sz="1100">
              <a:solidFill>
                <a:schemeClr val="bg1">
                  <a:lumMod val="75000"/>
                </a:schemeClr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>
                <a:solidFill>
                  <a:srgbClr val="BFBFBF"/>
                </a:solidFill>
                <a:cs typeface="Calibri"/>
              </a:rPr>
              <a:t>8. Valg af økonomiansvarlig (Ulige år) </a:t>
            </a:r>
            <a:endParaRPr lang="en-US" sz="1100">
              <a:solidFill>
                <a:srgbClr val="BFBFBF"/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>
                <a:solidFill>
                  <a:schemeClr val="bg1">
                    <a:lumMod val="75000"/>
                  </a:schemeClr>
                </a:solidFill>
                <a:cs typeface="Calibri"/>
              </a:rPr>
              <a:t>9. Valg af teknisk sekretær (Ordinær valg i lige år) - Jens Pedersen ønsker ikke genvalg – bestyrelsen indstiller Martin S. Mikkelsen, VAF</a:t>
            </a:r>
            <a:endParaRPr lang="en-US" sz="1100">
              <a:solidFill>
                <a:schemeClr val="bg1">
                  <a:lumMod val="75000"/>
                </a:schemeClr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>
                <a:solidFill>
                  <a:srgbClr val="BFBFBF"/>
                </a:solidFill>
                <a:cs typeface="Calibri"/>
              </a:rPr>
              <a:t>10. Valg af øvrige bestyrelsesmedlemmer - bestyrelsesmedlem med primært ansvar for elite (Ulige år)</a:t>
            </a:r>
            <a:endParaRPr lang="en-US" sz="1100">
              <a:solidFill>
                <a:srgbClr val="BFBFBF"/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>
                <a:solidFill>
                  <a:schemeClr val="bg1">
                    <a:lumMod val="75000"/>
                  </a:schemeClr>
                </a:solidFill>
                <a:cs typeface="Calibri"/>
              </a:rPr>
              <a:t>10. Valg af øvrige bestyrelsesmedlemmer - bestyrelsesmedlem med primært ansvar for bredde (Ordinær valg i lige år)</a:t>
            </a:r>
            <a:endParaRPr lang="en-US" sz="1100">
              <a:solidFill>
                <a:schemeClr val="bg1">
                  <a:lumMod val="75000"/>
                </a:schemeClr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>
                <a:solidFill>
                  <a:schemeClr val="bg1">
                    <a:lumMod val="75000"/>
                  </a:schemeClr>
                </a:solidFill>
                <a:cs typeface="Calibri"/>
              </a:rPr>
              <a:t>11. Valg af første og anden suppleant til bestyrelsen.</a:t>
            </a:r>
            <a:endParaRPr lang="en-US" sz="1100">
              <a:solidFill>
                <a:schemeClr val="bg1">
                  <a:lumMod val="75000"/>
                </a:schemeClr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>
                <a:solidFill>
                  <a:schemeClr val="bg1">
                    <a:lumMod val="75000"/>
                  </a:schemeClr>
                </a:solidFill>
                <a:cs typeface="Calibri"/>
              </a:rPr>
              <a:t>12. Valg af ordensudvalgsmedlem og suppleant.</a:t>
            </a:r>
            <a:endParaRPr lang="en-US" sz="1100">
              <a:solidFill>
                <a:schemeClr val="bg1">
                  <a:lumMod val="75000"/>
                </a:schemeClr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 b="1">
                <a:cs typeface="Calibri"/>
              </a:rPr>
              <a:t>13. Valg af to revisorer og to revisorsuppleanter.</a:t>
            </a:r>
            <a:endParaRPr lang="en-US" sz="1100" b="1">
              <a:cs typeface="Calibri"/>
            </a:endParaRPr>
          </a:p>
          <a:p>
            <a:pPr marL="0" indent="0">
              <a:buNone/>
            </a:pPr>
            <a:r>
              <a:rPr lang="da-DK" sz="1100">
                <a:cs typeface="Calibri"/>
              </a:rPr>
              <a:t>14. Eventuelt.</a:t>
            </a:r>
            <a:endParaRPr lang="en-US" sz="1100">
              <a:cs typeface="Calibri"/>
            </a:endParaRP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81365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27B0D-A755-B056-6A18-3BBB0FF24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cs typeface="Calibri Light"/>
              </a:rPr>
              <a:t>Dagsorden</a:t>
            </a:r>
            <a:r>
              <a:rPr lang="en-US">
                <a:cs typeface="Calibri Light"/>
              </a:rPr>
              <a:t> for DFU's </a:t>
            </a:r>
            <a:r>
              <a:rPr lang="en-US" err="1">
                <a:cs typeface="Calibri Light"/>
              </a:rPr>
              <a:t>rep.møde</a:t>
            </a:r>
            <a:r>
              <a:rPr lang="en-US">
                <a:cs typeface="Calibri Light"/>
              </a:rPr>
              <a:t> 2024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B65170-DB02-0532-E302-4181C342AC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da-DK" sz="1100" b="1">
                <a:cs typeface="Calibri"/>
              </a:rPr>
              <a:t>Dagsorden for repræsentantskabsmødet d. 16. marts 2024</a:t>
            </a:r>
            <a:endParaRPr lang="en-US" sz="1100">
              <a:cs typeface="Calibri"/>
            </a:endParaRPr>
          </a:p>
          <a:p>
            <a:pPr marL="0" indent="0">
              <a:buNone/>
            </a:pPr>
            <a:r>
              <a:rPr lang="da-DK" sz="1100">
                <a:solidFill>
                  <a:schemeClr val="bg1">
                    <a:lumMod val="75000"/>
                  </a:schemeClr>
                </a:solidFill>
                <a:cs typeface="Calibri"/>
              </a:rPr>
              <a:t>1. Valg af dirigent</a:t>
            </a:r>
            <a:endParaRPr lang="en-US" sz="1100">
              <a:solidFill>
                <a:schemeClr val="bg1">
                  <a:lumMod val="75000"/>
                </a:schemeClr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>
                <a:solidFill>
                  <a:schemeClr val="bg1">
                    <a:lumMod val="75000"/>
                  </a:schemeClr>
                </a:solidFill>
                <a:cs typeface="Calibri"/>
              </a:rPr>
              <a:t>2. Aflæggelse af beretning fra formand</a:t>
            </a:r>
            <a:endParaRPr lang="en-US" sz="1100">
              <a:solidFill>
                <a:schemeClr val="bg1">
                  <a:lumMod val="75000"/>
                </a:schemeClr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>
                <a:solidFill>
                  <a:schemeClr val="bg1">
                    <a:lumMod val="75000"/>
                  </a:schemeClr>
                </a:solidFill>
                <a:cs typeface="Calibri"/>
              </a:rPr>
              <a:t>3. Fremlæggelse og godkendelse af regnskab</a:t>
            </a:r>
            <a:endParaRPr lang="en-US" sz="1100">
              <a:solidFill>
                <a:schemeClr val="bg1">
                  <a:lumMod val="75000"/>
                </a:schemeClr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>
                <a:solidFill>
                  <a:schemeClr val="bg1">
                    <a:lumMod val="75000"/>
                  </a:schemeClr>
                </a:solidFill>
                <a:cs typeface="Calibri"/>
              </a:rPr>
              <a:t>4. Behandling af indkomne forslag</a:t>
            </a:r>
            <a:endParaRPr lang="en-US" sz="1100">
              <a:solidFill>
                <a:schemeClr val="bg1">
                  <a:lumMod val="75000"/>
                </a:schemeClr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>
                <a:solidFill>
                  <a:schemeClr val="bg1">
                    <a:lumMod val="75000"/>
                  </a:schemeClr>
                </a:solidFill>
                <a:cs typeface="Calibri"/>
              </a:rPr>
              <a:t>5. Fremlæggelse af budget, og godkendelse af kontingentets størrelse</a:t>
            </a:r>
            <a:endParaRPr lang="en-US" sz="1100">
              <a:solidFill>
                <a:schemeClr val="bg1">
                  <a:lumMod val="75000"/>
                </a:schemeClr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>
                <a:solidFill>
                  <a:schemeClr val="bg1">
                    <a:lumMod val="75000"/>
                  </a:schemeClr>
                </a:solidFill>
                <a:cs typeface="Calibri"/>
              </a:rPr>
              <a:t>6. Valg af formand (Ordinær valg i lige år)</a:t>
            </a:r>
            <a:endParaRPr lang="en-US" sz="1100">
              <a:solidFill>
                <a:schemeClr val="bg1">
                  <a:lumMod val="75000"/>
                </a:schemeClr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 i="1">
                <a:solidFill>
                  <a:schemeClr val="bg1">
                    <a:lumMod val="75000"/>
                  </a:schemeClr>
                </a:solidFill>
                <a:cs typeface="Calibri"/>
              </a:rPr>
              <a:t>7. Valg af næstformand (Ulige år)</a:t>
            </a:r>
            <a:r>
              <a:rPr lang="da-DK" sz="1100" b="1" i="1">
                <a:solidFill>
                  <a:schemeClr val="bg1">
                    <a:lumMod val="75000"/>
                  </a:schemeClr>
                </a:solidFill>
                <a:cs typeface="Calibri"/>
              </a:rPr>
              <a:t> – ekstraordinær på valg i 2024, se nedenfor</a:t>
            </a:r>
            <a:endParaRPr lang="en-US" sz="1100">
              <a:solidFill>
                <a:schemeClr val="bg1">
                  <a:lumMod val="75000"/>
                </a:schemeClr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>
                <a:solidFill>
                  <a:srgbClr val="BFBFBF"/>
                </a:solidFill>
                <a:cs typeface="Calibri"/>
              </a:rPr>
              <a:t>8. Valg af økonomiansvarlig (Ulige år) </a:t>
            </a:r>
            <a:endParaRPr lang="en-US" sz="1100">
              <a:solidFill>
                <a:srgbClr val="BFBFBF"/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>
                <a:solidFill>
                  <a:schemeClr val="bg1">
                    <a:lumMod val="75000"/>
                  </a:schemeClr>
                </a:solidFill>
                <a:cs typeface="Calibri"/>
              </a:rPr>
              <a:t>9. Valg af teknisk sekretær (Ordinær valg i lige år) - Jens Pedersen ønsker ikke genvalg – bestyrelsen indstiller Martin S. Mikkelsen, VAF</a:t>
            </a:r>
            <a:endParaRPr lang="en-US" sz="1100">
              <a:solidFill>
                <a:schemeClr val="bg1">
                  <a:lumMod val="75000"/>
                </a:schemeClr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>
                <a:solidFill>
                  <a:srgbClr val="BFBFBF"/>
                </a:solidFill>
                <a:cs typeface="Calibri"/>
              </a:rPr>
              <a:t>10. Valg af øvrige bestyrelsesmedlemmer - bestyrelsesmedlem med primært ansvar for elite (Ulige år)</a:t>
            </a:r>
            <a:endParaRPr lang="en-US" sz="1100">
              <a:solidFill>
                <a:srgbClr val="BFBFBF"/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>
                <a:solidFill>
                  <a:schemeClr val="bg1">
                    <a:lumMod val="75000"/>
                  </a:schemeClr>
                </a:solidFill>
                <a:cs typeface="Calibri"/>
              </a:rPr>
              <a:t>10. Valg af øvrige bestyrelsesmedlemmer - bestyrelsesmedlem med primært ansvar for bredde (Ordinær valg i lige år)</a:t>
            </a:r>
            <a:endParaRPr lang="en-US" sz="1100">
              <a:solidFill>
                <a:schemeClr val="bg1">
                  <a:lumMod val="75000"/>
                </a:schemeClr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>
                <a:solidFill>
                  <a:schemeClr val="bg1">
                    <a:lumMod val="75000"/>
                  </a:schemeClr>
                </a:solidFill>
                <a:cs typeface="Calibri"/>
              </a:rPr>
              <a:t>11. Valg af første og anden suppleant til bestyrelsen.</a:t>
            </a:r>
            <a:endParaRPr lang="en-US" sz="1100">
              <a:solidFill>
                <a:schemeClr val="bg1">
                  <a:lumMod val="75000"/>
                </a:schemeClr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>
                <a:solidFill>
                  <a:schemeClr val="bg1">
                    <a:lumMod val="75000"/>
                  </a:schemeClr>
                </a:solidFill>
                <a:cs typeface="Calibri"/>
              </a:rPr>
              <a:t>12. Valg af ordensudvalgsmedlem og suppleant.</a:t>
            </a:r>
            <a:endParaRPr lang="en-US" sz="1100">
              <a:solidFill>
                <a:schemeClr val="bg1">
                  <a:lumMod val="75000"/>
                </a:schemeClr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>
                <a:solidFill>
                  <a:schemeClr val="bg1">
                    <a:lumMod val="75000"/>
                  </a:schemeClr>
                </a:solidFill>
                <a:cs typeface="Calibri"/>
              </a:rPr>
              <a:t>13. Valg af to revisorer og to revisorsuppleanter.</a:t>
            </a:r>
            <a:endParaRPr lang="en-US" sz="1100">
              <a:solidFill>
                <a:schemeClr val="bg1">
                  <a:lumMod val="75000"/>
                </a:schemeClr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 b="1">
                <a:cs typeface="Calibri"/>
              </a:rPr>
              <a:t>14. Eventuelt.</a:t>
            </a:r>
            <a:endParaRPr lang="en-US" sz="1100" b="1">
              <a:cs typeface="Calibri"/>
            </a:endParaRP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66318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27B0D-A755-B056-6A18-3BBB0FF24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cs typeface="Calibri Light"/>
              </a:rPr>
              <a:t>Dagsorden</a:t>
            </a:r>
            <a:r>
              <a:rPr lang="en-US">
                <a:cs typeface="Calibri Light"/>
              </a:rPr>
              <a:t> for DFU's </a:t>
            </a:r>
            <a:r>
              <a:rPr lang="en-US" err="1">
                <a:cs typeface="Calibri Light"/>
              </a:rPr>
              <a:t>rep.møde</a:t>
            </a:r>
            <a:r>
              <a:rPr lang="en-US">
                <a:cs typeface="Calibri Light"/>
              </a:rPr>
              <a:t> 2024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B65170-DB02-0532-E302-4181C342AC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da-DK" sz="1100" b="1">
                <a:cs typeface="Calibri"/>
              </a:rPr>
              <a:t>Dagsorden for repræsentantskabsmødet d. 16. marts 2024</a:t>
            </a:r>
            <a:endParaRPr lang="en-US" sz="1100">
              <a:cs typeface="Calibri"/>
            </a:endParaRPr>
          </a:p>
          <a:p>
            <a:pPr marL="0" indent="0">
              <a:buNone/>
            </a:pPr>
            <a:r>
              <a:rPr lang="da-DK" sz="1100" b="1">
                <a:cs typeface="Calibri"/>
              </a:rPr>
              <a:t>1. Valg af dirigent</a:t>
            </a:r>
            <a:endParaRPr lang="en-US" sz="1100" b="1">
              <a:cs typeface="Calibri"/>
            </a:endParaRPr>
          </a:p>
          <a:p>
            <a:pPr marL="0" indent="0">
              <a:buNone/>
            </a:pPr>
            <a:r>
              <a:rPr lang="da-DK" sz="1100">
                <a:cs typeface="Calibri"/>
              </a:rPr>
              <a:t>2. Aflæggelse af beretning fra formand</a:t>
            </a:r>
            <a:endParaRPr lang="en-US" sz="1100">
              <a:cs typeface="Calibri"/>
            </a:endParaRPr>
          </a:p>
          <a:p>
            <a:pPr marL="0" indent="0">
              <a:buNone/>
            </a:pPr>
            <a:r>
              <a:rPr lang="da-DK" sz="1100">
                <a:cs typeface="Calibri"/>
              </a:rPr>
              <a:t>3. Fremlæggelse og godkendelse af regnskab</a:t>
            </a:r>
            <a:endParaRPr lang="en-US" sz="1100">
              <a:cs typeface="Calibri"/>
            </a:endParaRPr>
          </a:p>
          <a:p>
            <a:pPr marL="0" indent="0">
              <a:buNone/>
            </a:pPr>
            <a:r>
              <a:rPr lang="da-DK" sz="1100">
                <a:cs typeface="Calibri"/>
              </a:rPr>
              <a:t>4. Behandling af indkomne forslag</a:t>
            </a:r>
            <a:endParaRPr lang="en-US" sz="1100">
              <a:cs typeface="Calibri"/>
            </a:endParaRPr>
          </a:p>
          <a:p>
            <a:pPr marL="0" indent="0">
              <a:buNone/>
            </a:pPr>
            <a:r>
              <a:rPr lang="da-DK" sz="1100">
                <a:cs typeface="Calibri"/>
              </a:rPr>
              <a:t>5. Fremlæggelse af budget, og godkendelse af kontingentets størrelse</a:t>
            </a:r>
            <a:endParaRPr lang="en-US" sz="1100">
              <a:cs typeface="Calibri"/>
            </a:endParaRPr>
          </a:p>
          <a:p>
            <a:pPr marL="0" indent="0">
              <a:buNone/>
            </a:pPr>
            <a:r>
              <a:rPr lang="da-DK" sz="1100">
                <a:cs typeface="Calibri"/>
              </a:rPr>
              <a:t>6. Valg af formand (Ordinær valg i lige år)</a:t>
            </a:r>
            <a:endParaRPr lang="en-US" sz="1100">
              <a:cs typeface="Calibri"/>
            </a:endParaRPr>
          </a:p>
          <a:p>
            <a:pPr marL="0" indent="0">
              <a:buNone/>
            </a:pPr>
            <a:r>
              <a:rPr lang="da-DK" sz="1100" i="1">
                <a:cs typeface="Calibri"/>
              </a:rPr>
              <a:t>7. Valg af næstformand (Ulige år)</a:t>
            </a:r>
            <a:r>
              <a:rPr lang="da-DK" sz="1100" b="1" i="1">
                <a:cs typeface="Calibri"/>
              </a:rPr>
              <a:t> – ekstraordinær på valg i 2024, se nedenfor</a:t>
            </a:r>
            <a:endParaRPr lang="en-US" sz="1100">
              <a:cs typeface="Calibri"/>
            </a:endParaRPr>
          </a:p>
          <a:p>
            <a:pPr marL="0" indent="0">
              <a:buNone/>
            </a:pPr>
            <a:r>
              <a:rPr lang="da-DK" sz="1100">
                <a:solidFill>
                  <a:srgbClr val="BFBFBF"/>
                </a:solidFill>
                <a:cs typeface="Calibri"/>
              </a:rPr>
              <a:t>8. Valg af økonomiansvarlig (Ulige år) </a:t>
            </a:r>
            <a:endParaRPr lang="en-US" sz="1100">
              <a:solidFill>
                <a:srgbClr val="BFBFBF"/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>
                <a:cs typeface="Calibri"/>
              </a:rPr>
              <a:t>9. Valg af teknisk sekretær (Ordinær valg i lige år)</a:t>
            </a:r>
            <a:endParaRPr lang="en-US" sz="1100">
              <a:cs typeface="Calibri"/>
            </a:endParaRPr>
          </a:p>
          <a:p>
            <a:pPr marL="0" indent="0">
              <a:buNone/>
            </a:pPr>
            <a:r>
              <a:rPr lang="da-DK" sz="1100">
                <a:solidFill>
                  <a:srgbClr val="BFBFBF"/>
                </a:solidFill>
                <a:cs typeface="Calibri"/>
              </a:rPr>
              <a:t>10. Valg af øvrige bestyrelsesmedlemmer - bestyrelsesmedlem med primært ansvar for elite (Ulige år)</a:t>
            </a:r>
            <a:endParaRPr lang="en-US" sz="1100">
              <a:solidFill>
                <a:srgbClr val="BFBFBF"/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>
                <a:cs typeface="Calibri"/>
              </a:rPr>
              <a:t>10. Valg af øvrige bestyrelsesmedlemmer - bestyrelsesmedlem med primært ansvar for bredde (Ordinær valg i lige år)</a:t>
            </a:r>
            <a:endParaRPr lang="en-US" sz="1100">
              <a:cs typeface="Calibri"/>
            </a:endParaRPr>
          </a:p>
          <a:p>
            <a:pPr marL="0" indent="0">
              <a:buNone/>
            </a:pPr>
            <a:r>
              <a:rPr lang="da-DK" sz="1100">
                <a:cs typeface="Calibri"/>
              </a:rPr>
              <a:t>11. Valg af første og anden suppleant til bestyrelsen.</a:t>
            </a:r>
            <a:endParaRPr lang="en-US" sz="1100">
              <a:cs typeface="Calibri"/>
            </a:endParaRPr>
          </a:p>
          <a:p>
            <a:pPr marL="0" indent="0">
              <a:buNone/>
            </a:pPr>
            <a:r>
              <a:rPr lang="da-DK" sz="1100">
                <a:cs typeface="Calibri"/>
              </a:rPr>
              <a:t>12. Valg af ordensudvalgsmedlem og suppleant.</a:t>
            </a:r>
            <a:endParaRPr lang="en-US" sz="1100">
              <a:cs typeface="Calibri"/>
            </a:endParaRPr>
          </a:p>
          <a:p>
            <a:pPr marL="0" indent="0">
              <a:buNone/>
            </a:pPr>
            <a:r>
              <a:rPr lang="da-DK" sz="1100">
                <a:cs typeface="Calibri"/>
              </a:rPr>
              <a:t>13. Valg af to revisorer og to revisorsuppleanter.</a:t>
            </a:r>
            <a:endParaRPr lang="en-US" sz="1100">
              <a:cs typeface="Calibri"/>
            </a:endParaRPr>
          </a:p>
          <a:p>
            <a:pPr marL="0" indent="0">
              <a:buNone/>
            </a:pPr>
            <a:r>
              <a:rPr lang="da-DK" sz="1100">
                <a:cs typeface="Calibri"/>
              </a:rPr>
              <a:t>14. Eventuelt.</a:t>
            </a:r>
            <a:endParaRPr lang="en-US" sz="1100">
              <a:cs typeface="Calibri"/>
            </a:endParaRP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50510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en Reasons to Take a Break From Caring - Home">
            <a:extLst>
              <a:ext uri="{FF2B5EF4-FFF2-40B4-BE49-F238E27FC236}">
                <a16:creationId xmlns:a16="http://schemas.microsoft.com/office/drawing/2014/main" id="{FDAA9FEA-D4C6-AD07-8EBF-3FA2E8FC5D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0" r="9782" b="-1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9003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Billede 3" descr="STRATEGI • WHALE24.DK">
            <a:extLst>
              <a:ext uri="{FF2B5EF4-FFF2-40B4-BE49-F238E27FC236}">
                <a16:creationId xmlns:a16="http://schemas.microsoft.com/office/drawing/2014/main" id="{BB607773-2175-4452-0CF5-06B955762B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71" r="15815" b="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3405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269896-28D3-4862-83BA-07B275646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356" y="172846"/>
            <a:ext cx="7135264" cy="1325563"/>
          </a:xfrm>
        </p:spPr>
        <p:txBody>
          <a:bodyPr>
            <a:normAutofit fontScale="90000"/>
          </a:bodyPr>
          <a:lstStyle/>
          <a:p>
            <a:r>
              <a:rPr lang="da-DK" b="1">
                <a:cs typeface="Calibri Light"/>
              </a:rPr>
              <a:t>Organisationens opgaver under forandring</a:t>
            </a:r>
            <a:br>
              <a:rPr lang="da-DK">
                <a:cs typeface="Calibri Light"/>
              </a:rPr>
            </a:br>
            <a:r>
              <a:rPr lang="da-DK">
                <a:cs typeface="Calibri Light"/>
              </a:rPr>
              <a:t>Bestyrelsens og sekretariatets relation, opgaver og organisering.</a:t>
            </a:r>
          </a:p>
        </p:txBody>
      </p:sp>
      <p:grpSp>
        <p:nvGrpSpPr>
          <p:cNvPr id="14" name="Gruppe 13">
            <a:extLst>
              <a:ext uri="{FF2B5EF4-FFF2-40B4-BE49-F238E27FC236}">
                <a16:creationId xmlns:a16="http://schemas.microsoft.com/office/drawing/2014/main" id="{7306C9F3-9A66-415A-B400-BD1A1F2D73E8}"/>
              </a:ext>
            </a:extLst>
          </p:cNvPr>
          <p:cNvGrpSpPr/>
          <p:nvPr/>
        </p:nvGrpSpPr>
        <p:grpSpPr>
          <a:xfrm>
            <a:off x="2129358" y="1683205"/>
            <a:ext cx="4757438" cy="3375349"/>
            <a:chOff x="1224126" y="914815"/>
            <a:chExt cx="7083896" cy="5317718"/>
          </a:xfrm>
        </p:grpSpPr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D38C1DA2-1D08-44C5-B527-B868AC3C54EB}"/>
                </a:ext>
              </a:extLst>
            </p:cNvPr>
            <p:cNvSpPr/>
            <p:nvPr/>
          </p:nvSpPr>
          <p:spPr>
            <a:xfrm>
              <a:off x="1821763" y="2792936"/>
              <a:ext cx="3510490" cy="3414748"/>
            </a:xfrm>
            <a:prstGeom prst="ellipse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350">
                <a:solidFill>
                  <a:schemeClr val="accent2"/>
                </a:solidFill>
              </a:endParaRPr>
            </a:p>
          </p:txBody>
        </p:sp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817BB9B0-7B49-4F5A-9984-15D41B42A2CC}"/>
                </a:ext>
              </a:extLst>
            </p:cNvPr>
            <p:cNvSpPr/>
            <p:nvPr/>
          </p:nvSpPr>
          <p:spPr>
            <a:xfrm>
              <a:off x="3039987" y="914815"/>
              <a:ext cx="3510490" cy="3414748"/>
            </a:xfrm>
            <a:prstGeom prst="ellipse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350">
                <a:solidFill>
                  <a:schemeClr val="accent2"/>
                </a:solidFill>
              </a:endParaRPr>
            </a:p>
          </p:txBody>
        </p:sp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DB3E9B9D-7A10-4580-BB33-964917439367}"/>
                </a:ext>
              </a:extLst>
            </p:cNvPr>
            <p:cNvSpPr/>
            <p:nvPr/>
          </p:nvSpPr>
          <p:spPr>
            <a:xfrm>
              <a:off x="4176024" y="2817785"/>
              <a:ext cx="3510490" cy="3414748"/>
            </a:xfrm>
            <a:prstGeom prst="ellipse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350">
                <a:solidFill>
                  <a:schemeClr val="accent2"/>
                </a:solidFill>
              </a:endParaRPr>
            </a:p>
          </p:txBody>
        </p:sp>
        <p:sp>
          <p:nvSpPr>
            <p:cNvPr id="9" name="Titel 1">
              <a:extLst>
                <a:ext uri="{FF2B5EF4-FFF2-40B4-BE49-F238E27FC236}">
                  <a16:creationId xmlns:a16="http://schemas.microsoft.com/office/drawing/2014/main" id="{4E9D9869-3E46-4228-957F-3F8B18A5B0C7}"/>
                </a:ext>
              </a:extLst>
            </p:cNvPr>
            <p:cNvSpPr txBox="1">
              <a:spLocks/>
            </p:cNvSpPr>
            <p:nvPr/>
          </p:nvSpPr>
          <p:spPr>
            <a:xfrm>
              <a:off x="2955499" y="1548970"/>
              <a:ext cx="3679465" cy="1141353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rm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2400" b="1" i="0" kern="1200">
                  <a:solidFill>
                    <a:schemeClr val="tx1"/>
                  </a:solidFill>
                  <a:latin typeface="Open Sans"/>
                  <a:ea typeface="+mj-ea"/>
                  <a:cs typeface="Open Sans"/>
                </a:defRPr>
              </a:lvl1pPr>
            </a:lstStyle>
            <a:p>
              <a:pPr algn="ctr"/>
              <a:r>
                <a:rPr lang="da-DK" sz="1800">
                  <a:latin typeface="+mn-lt"/>
                </a:rPr>
                <a:t>Interesse-</a:t>
              </a:r>
              <a:br>
                <a:rPr lang="da-DK" sz="1800">
                  <a:latin typeface="+mn-lt"/>
                </a:rPr>
              </a:br>
              <a:r>
                <a:rPr lang="da-DK" sz="1800">
                  <a:latin typeface="+mn-lt"/>
                </a:rPr>
                <a:t>organisation</a:t>
              </a:r>
            </a:p>
          </p:txBody>
        </p:sp>
        <p:sp>
          <p:nvSpPr>
            <p:cNvPr id="10" name="Titel 1">
              <a:extLst>
                <a:ext uri="{FF2B5EF4-FFF2-40B4-BE49-F238E27FC236}">
                  <a16:creationId xmlns:a16="http://schemas.microsoft.com/office/drawing/2014/main" id="{E8C02388-1A54-48A6-81D9-2D8DAD1E6F1F}"/>
                </a:ext>
              </a:extLst>
            </p:cNvPr>
            <p:cNvSpPr txBox="1">
              <a:spLocks/>
            </p:cNvSpPr>
            <p:nvPr/>
          </p:nvSpPr>
          <p:spPr>
            <a:xfrm>
              <a:off x="4628557" y="4287883"/>
              <a:ext cx="3679465" cy="1141353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rm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2400" b="1" i="0" kern="1200">
                  <a:solidFill>
                    <a:schemeClr val="tx1"/>
                  </a:solidFill>
                  <a:latin typeface="Open Sans"/>
                  <a:ea typeface="+mj-ea"/>
                  <a:cs typeface="Open Sans"/>
                </a:defRPr>
              </a:lvl1pPr>
            </a:lstStyle>
            <a:p>
              <a:pPr algn="ctr"/>
              <a:r>
                <a:rPr lang="da-DK" sz="1800">
                  <a:latin typeface="+mn-lt"/>
                </a:rPr>
                <a:t>Virksomhed/</a:t>
              </a:r>
              <a:br>
                <a:rPr lang="da-DK" sz="1800">
                  <a:latin typeface="+mn-lt"/>
                </a:rPr>
              </a:br>
              <a:r>
                <a:rPr lang="da-DK" sz="1800">
                  <a:latin typeface="+mn-lt"/>
                </a:rPr>
                <a:t>organisation</a:t>
              </a:r>
            </a:p>
          </p:txBody>
        </p:sp>
        <p:sp>
          <p:nvSpPr>
            <p:cNvPr id="11" name="Titel 1">
              <a:extLst>
                <a:ext uri="{FF2B5EF4-FFF2-40B4-BE49-F238E27FC236}">
                  <a16:creationId xmlns:a16="http://schemas.microsoft.com/office/drawing/2014/main" id="{6693CA0B-17AF-48C0-9B77-3CE513C4E2EA}"/>
                </a:ext>
              </a:extLst>
            </p:cNvPr>
            <p:cNvSpPr txBox="1">
              <a:spLocks/>
            </p:cNvSpPr>
            <p:nvPr/>
          </p:nvSpPr>
          <p:spPr>
            <a:xfrm>
              <a:off x="1224126" y="4263303"/>
              <a:ext cx="3679466" cy="1141353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rm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2400" b="1" i="0" kern="1200">
                  <a:solidFill>
                    <a:schemeClr val="tx1"/>
                  </a:solidFill>
                  <a:latin typeface="Open Sans"/>
                  <a:ea typeface="+mj-ea"/>
                  <a:cs typeface="Open Sans"/>
                </a:defRPr>
              </a:lvl1pPr>
            </a:lstStyle>
            <a:p>
              <a:pPr algn="ctr"/>
              <a:r>
                <a:rPr lang="da-DK" sz="1800">
                  <a:latin typeface="+mn-lt"/>
                </a:rPr>
                <a:t>Medlems-</a:t>
              </a:r>
              <a:br>
                <a:rPr lang="da-DK" sz="1800">
                  <a:latin typeface="+mn-lt"/>
                </a:rPr>
              </a:br>
              <a:r>
                <a:rPr lang="da-DK" sz="1800">
                  <a:latin typeface="+mn-lt"/>
                </a:rPr>
                <a:t>organisation</a:t>
              </a:r>
            </a:p>
          </p:txBody>
        </p:sp>
      </p:grpSp>
      <p:sp>
        <p:nvSpPr>
          <p:cNvPr id="8" name="Tekstfelt 7">
            <a:extLst>
              <a:ext uri="{FF2B5EF4-FFF2-40B4-BE49-F238E27FC236}">
                <a16:creationId xmlns:a16="http://schemas.microsoft.com/office/drawing/2014/main" id="{5480A73A-FA6D-4168-974C-2A0D87E4C07B}"/>
              </a:ext>
            </a:extLst>
          </p:cNvPr>
          <p:cNvSpPr txBox="1"/>
          <p:nvPr/>
        </p:nvSpPr>
        <p:spPr>
          <a:xfrm>
            <a:off x="5585339" y="1262127"/>
            <a:ext cx="1109295" cy="646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50"/>
              <a:t>Rollen i samfundet</a:t>
            </a:r>
          </a:p>
          <a:p>
            <a:r>
              <a:rPr lang="da-DK" sz="1050"/>
              <a:t>Politisk indflydelse</a:t>
            </a:r>
          </a:p>
          <a:p>
            <a:r>
              <a:rPr lang="da-DK" sz="1050"/>
              <a:t>Samfundsansvar</a:t>
            </a:r>
          </a:p>
          <a:p>
            <a:r>
              <a:rPr lang="da-DK" sz="1050"/>
              <a:t>Idrættens stemme</a:t>
            </a:r>
            <a:endParaRPr lang="da-DK" sz="1350"/>
          </a:p>
        </p:txBody>
      </p:sp>
      <p:cxnSp>
        <p:nvCxnSpPr>
          <p:cNvPr id="13" name="Lige pilforbindelse 12">
            <a:extLst>
              <a:ext uri="{FF2B5EF4-FFF2-40B4-BE49-F238E27FC236}">
                <a16:creationId xmlns:a16="http://schemas.microsoft.com/office/drawing/2014/main" id="{FC1C4F36-68CB-4419-8125-FAD4408032CE}"/>
              </a:ext>
            </a:extLst>
          </p:cNvPr>
          <p:cNvCxnSpPr/>
          <p:nvPr/>
        </p:nvCxnSpPr>
        <p:spPr>
          <a:xfrm flipH="1">
            <a:off x="5049010" y="1625702"/>
            <a:ext cx="460336" cy="428266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kstfelt 15">
            <a:extLst>
              <a:ext uri="{FF2B5EF4-FFF2-40B4-BE49-F238E27FC236}">
                <a16:creationId xmlns:a16="http://schemas.microsoft.com/office/drawing/2014/main" id="{20B7E6E4-CFA0-427C-9ECB-B9A0D6523859}"/>
              </a:ext>
            </a:extLst>
          </p:cNvPr>
          <p:cNvSpPr txBox="1"/>
          <p:nvPr/>
        </p:nvSpPr>
        <p:spPr>
          <a:xfrm>
            <a:off x="6805827" y="4617892"/>
            <a:ext cx="1927087" cy="8081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50"/>
              <a:t>Rolle i organisationsverdenen</a:t>
            </a:r>
          </a:p>
          <a:p>
            <a:r>
              <a:rPr lang="da-DK" sz="1050"/>
              <a:t>Forretningsgange og procedurer</a:t>
            </a:r>
          </a:p>
          <a:p>
            <a:r>
              <a:rPr lang="da-DK" sz="1050"/>
              <a:t>Lovgivning</a:t>
            </a:r>
          </a:p>
          <a:p>
            <a:r>
              <a:rPr lang="da-DK" sz="1050"/>
              <a:t>Personale og ledelse</a:t>
            </a:r>
          </a:p>
          <a:p>
            <a:r>
              <a:rPr lang="da-DK" sz="1050"/>
              <a:t>Virksomhedsdrift</a:t>
            </a:r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AD825B30-A488-4E55-B3FC-4DBEBB0E29F2}"/>
              </a:ext>
            </a:extLst>
          </p:cNvPr>
          <p:cNvSpPr txBox="1"/>
          <p:nvPr/>
        </p:nvSpPr>
        <p:spPr>
          <a:xfrm>
            <a:off x="645793" y="4733776"/>
            <a:ext cx="2184916" cy="5310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50"/>
              <a:t>Rolle i medlemsforeningernes verden</a:t>
            </a:r>
          </a:p>
          <a:p>
            <a:r>
              <a:rPr lang="da-DK" sz="1050"/>
              <a:t>Tilbud og aktiviteter</a:t>
            </a:r>
          </a:p>
          <a:p>
            <a:endParaRPr lang="da-DK" sz="1350"/>
          </a:p>
        </p:txBody>
      </p:sp>
      <p:cxnSp>
        <p:nvCxnSpPr>
          <p:cNvPr id="18" name="Lige pilforbindelse 17">
            <a:extLst>
              <a:ext uri="{FF2B5EF4-FFF2-40B4-BE49-F238E27FC236}">
                <a16:creationId xmlns:a16="http://schemas.microsoft.com/office/drawing/2014/main" id="{5F1197A3-9B3C-4449-BF73-70319BC008B5}"/>
              </a:ext>
            </a:extLst>
          </p:cNvPr>
          <p:cNvCxnSpPr>
            <a:cxnSpLocks/>
          </p:cNvCxnSpPr>
          <p:nvPr/>
        </p:nvCxnSpPr>
        <p:spPr>
          <a:xfrm flipH="1" flipV="1">
            <a:off x="6207636" y="4437300"/>
            <a:ext cx="523730" cy="343549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Lige pilforbindelse 18">
            <a:extLst>
              <a:ext uri="{FF2B5EF4-FFF2-40B4-BE49-F238E27FC236}">
                <a16:creationId xmlns:a16="http://schemas.microsoft.com/office/drawing/2014/main" id="{9C280B0F-9ED4-4797-8F24-42725510B27B}"/>
              </a:ext>
            </a:extLst>
          </p:cNvPr>
          <p:cNvCxnSpPr>
            <a:cxnSpLocks/>
          </p:cNvCxnSpPr>
          <p:nvPr/>
        </p:nvCxnSpPr>
        <p:spPr>
          <a:xfrm flipV="1">
            <a:off x="2155028" y="4440958"/>
            <a:ext cx="630601" cy="201265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kstfelt 2">
            <a:extLst>
              <a:ext uri="{FF2B5EF4-FFF2-40B4-BE49-F238E27FC236}">
                <a16:creationId xmlns:a16="http://schemas.microsoft.com/office/drawing/2014/main" id="{3E7D80BE-491B-9C63-E4DA-994AFA31B121}"/>
              </a:ext>
            </a:extLst>
          </p:cNvPr>
          <p:cNvSpPr txBox="1"/>
          <p:nvPr/>
        </p:nvSpPr>
        <p:spPr>
          <a:xfrm>
            <a:off x="78040" y="5508194"/>
            <a:ext cx="899231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1450" indent="-171450">
              <a:buFont typeface="Calibri"/>
              <a:buChar char="-"/>
            </a:pPr>
            <a:r>
              <a:rPr lang="da-DK" sz="1200" b="1">
                <a:latin typeface="Verdana"/>
                <a:ea typeface="Verdana"/>
              </a:rPr>
              <a:t>Det nedre luftrum</a:t>
            </a:r>
            <a:r>
              <a:rPr lang="da-DK" sz="1200">
                <a:latin typeface="Verdana"/>
                <a:ea typeface="Verdana"/>
              </a:rPr>
              <a:t> er under pres, national dronestrategi, Solceller og vindmøller.</a:t>
            </a:r>
          </a:p>
          <a:p>
            <a:pPr marL="171450" indent="-171450">
              <a:buFont typeface="Calibri"/>
              <a:buChar char="-"/>
            </a:pPr>
            <a:r>
              <a:rPr lang="da-DK" sz="1200">
                <a:latin typeface="Verdana"/>
                <a:ea typeface="Verdana"/>
              </a:rPr>
              <a:t>Det politiske udspil ’</a:t>
            </a:r>
            <a:r>
              <a:rPr lang="da-DK" sz="1200" b="1">
                <a:latin typeface="Verdana"/>
                <a:ea typeface="Verdana"/>
              </a:rPr>
              <a:t>grøn luftfart for alle</a:t>
            </a:r>
            <a:r>
              <a:rPr lang="da-DK" sz="1200">
                <a:latin typeface="Verdana"/>
                <a:ea typeface="Verdana"/>
              </a:rPr>
              <a:t>’, positionerer Danmark som foregangsland </a:t>
            </a:r>
            <a:endParaRPr lang="da-DK" sz="1200">
              <a:latin typeface="Verdana"/>
              <a:ea typeface="Verdana"/>
              <a:cs typeface="Calibri"/>
            </a:endParaRPr>
          </a:p>
          <a:p>
            <a:pPr marL="171450" indent="-171450">
              <a:buFont typeface="Calibri"/>
              <a:buChar char="-"/>
            </a:pPr>
            <a:r>
              <a:rPr lang="da-DK" sz="1200" b="1">
                <a:latin typeface="Verdana"/>
                <a:ea typeface="Verdana"/>
              </a:rPr>
              <a:t>IATA</a:t>
            </a:r>
            <a:r>
              <a:rPr lang="da-DK" sz="1200">
                <a:latin typeface="Verdana"/>
                <a:ea typeface="Verdana"/>
              </a:rPr>
              <a:t> (international luftfartssammenslutning) ønsker klimaneutralitet I 2050.</a:t>
            </a:r>
            <a:endParaRPr lang="da-DK" sz="1200">
              <a:latin typeface="Verdana"/>
              <a:ea typeface="Verdana"/>
              <a:cs typeface="Calibri"/>
            </a:endParaRPr>
          </a:p>
          <a:p>
            <a:pPr marL="171450" indent="-171450">
              <a:buFont typeface="Calibri"/>
              <a:buChar char="-"/>
            </a:pPr>
            <a:r>
              <a:rPr lang="da-DK" sz="1200">
                <a:latin typeface="Verdana"/>
                <a:ea typeface="Calibri"/>
                <a:cs typeface="Calibri"/>
              </a:rPr>
              <a:t>Omstilling til </a:t>
            </a:r>
            <a:r>
              <a:rPr lang="da-DK" sz="1200" err="1">
                <a:latin typeface="Verdana"/>
                <a:ea typeface="Calibri"/>
                <a:cs typeface="Calibri"/>
              </a:rPr>
              <a:t>PtX</a:t>
            </a:r>
            <a:r>
              <a:rPr lang="da-DK" sz="1200">
                <a:latin typeface="Verdana"/>
                <a:ea typeface="Calibri"/>
                <a:cs typeface="Calibri"/>
              </a:rPr>
              <a:t>-brændstoffer</a:t>
            </a:r>
          </a:p>
          <a:p>
            <a:pPr marL="171450" indent="-171450">
              <a:buFont typeface="Calibri"/>
              <a:buChar char="-"/>
            </a:pPr>
            <a:r>
              <a:rPr lang="da-DK" sz="1200">
                <a:latin typeface="Verdana"/>
                <a:ea typeface="Calibri"/>
                <a:cs typeface="Calibri"/>
              </a:rPr>
              <a:t>EU-rådet og parlamentet har indgået aftale om </a:t>
            </a:r>
            <a:r>
              <a:rPr lang="da-DK" sz="1200" b="1" err="1">
                <a:latin typeface="Verdana"/>
                <a:ea typeface="Calibri"/>
                <a:cs typeface="Calibri"/>
              </a:rPr>
              <a:t>dekarbonisering</a:t>
            </a:r>
            <a:r>
              <a:rPr lang="da-DK" sz="1200" b="1">
                <a:latin typeface="Verdana"/>
                <a:ea typeface="Calibri"/>
                <a:cs typeface="Calibri"/>
              </a:rPr>
              <a:t> af luftfartssektoren</a:t>
            </a:r>
            <a:r>
              <a:rPr lang="da-DK" sz="1200">
                <a:latin typeface="Verdana"/>
                <a:ea typeface="Calibri"/>
                <a:cs typeface="Calibri"/>
              </a:rPr>
              <a:t>, </a:t>
            </a:r>
            <a:r>
              <a:rPr lang="da-DK" sz="1200" err="1">
                <a:latin typeface="Verdana"/>
                <a:ea typeface="Calibri"/>
                <a:cs typeface="Calibri"/>
              </a:rPr>
              <a:t>bla</a:t>
            </a:r>
            <a:r>
              <a:rPr lang="da-DK" sz="1200">
                <a:latin typeface="Verdana"/>
                <a:ea typeface="Calibri"/>
                <a:cs typeface="Calibri"/>
              </a:rPr>
              <a:t>. Ved at øge udbuddet af bæredygtige flybrændstoffer.</a:t>
            </a:r>
            <a:endParaRPr lang="en-US" sz="1200">
              <a:latin typeface="Verdana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24381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A1E62-381A-4597-87E0-C3202621D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292" y="268986"/>
            <a:ext cx="4667666" cy="994414"/>
          </a:xfrm>
        </p:spPr>
        <p:txBody>
          <a:bodyPr>
            <a:normAutofit/>
          </a:bodyPr>
          <a:lstStyle/>
          <a:p>
            <a:r>
              <a:rPr lang="en-US" b="1" err="1">
                <a:latin typeface="Calibri Light"/>
                <a:cs typeface="Calibri Light"/>
              </a:rPr>
              <a:t>Udfordringer</a:t>
            </a:r>
            <a:r>
              <a:rPr lang="en-US" b="1">
                <a:latin typeface="Calibri Light"/>
                <a:cs typeface="Calibri Light"/>
              </a:rPr>
              <a:t> for DFU</a:t>
            </a:r>
            <a:endParaRPr lang="en-US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D51ED3-61F6-D047-0C86-B0C7AD422A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63326"/>
            <a:ext cx="7886700" cy="516318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da-DK" sz="1600" b="1" dirty="0">
                <a:solidFill>
                  <a:srgbClr val="0D0D0D"/>
                </a:solidFill>
                <a:latin typeface="Calibri Light"/>
                <a:ea typeface="Calibri Light"/>
                <a:cs typeface="Segoe UI"/>
              </a:rPr>
              <a:t>Kommunernes prioritering: </a:t>
            </a:r>
            <a:r>
              <a:rPr lang="da-DK" sz="1600" dirty="0">
                <a:solidFill>
                  <a:srgbClr val="0D0D0D"/>
                </a:solidFill>
                <a:latin typeface="Calibri Light"/>
                <a:ea typeface="Calibri Light"/>
                <a:cs typeface="Segoe UI"/>
              </a:rPr>
              <a:t>Kommunernes fokus på vindmøller og solcelleparker, som planlægges i de områder, hvor flere af vores klubber er placeret. Kommunernes restriktive forvaltningspraksis. Naboer/danskernes øgedes fokus på støj og støjgener.</a:t>
            </a:r>
            <a:endParaRPr lang="da-DK" sz="1600" b="1" dirty="0">
              <a:solidFill>
                <a:srgbClr val="0D0D0D"/>
              </a:solidFill>
              <a:latin typeface="Calibri Light"/>
              <a:ea typeface="Calibri Light"/>
              <a:cs typeface="Segoe UI"/>
            </a:endParaRPr>
          </a:p>
          <a:p>
            <a:r>
              <a:rPr lang="da-DK" sz="1600" b="1" dirty="0">
                <a:solidFill>
                  <a:srgbClr val="0D0D0D"/>
                </a:solidFill>
                <a:latin typeface="Calibri Light"/>
                <a:ea typeface="Calibri Light"/>
                <a:cs typeface="Segoe UI"/>
              </a:rPr>
              <a:t>Miljømæssige bekymringer:</a:t>
            </a:r>
            <a:r>
              <a:rPr lang="da-DK" sz="1600" dirty="0">
                <a:solidFill>
                  <a:srgbClr val="0D0D0D"/>
                </a:solidFill>
                <a:latin typeface="Calibri Light"/>
                <a:ea typeface="Calibri Light"/>
                <a:cs typeface="Segoe UI"/>
              </a:rPr>
              <a:t> Stigende opmærksomhed på miljøpåvirkninger fra luftfart og ekstremsport kan føre til øget regulering eller offentlig kritik, hvilket kan påvirke </a:t>
            </a:r>
            <a:r>
              <a:rPr lang="da-DK" sz="1600" dirty="0" err="1">
                <a:solidFill>
                  <a:srgbClr val="0D0D0D"/>
                </a:solidFill>
                <a:latin typeface="Calibri Light"/>
                <a:ea typeface="Calibri Light"/>
                <a:cs typeface="Segoe UI"/>
              </a:rPr>
              <a:t>DFU's</a:t>
            </a:r>
            <a:r>
              <a:rPr lang="da-DK" sz="1600" dirty="0">
                <a:solidFill>
                  <a:srgbClr val="0D0D0D"/>
                </a:solidFill>
                <a:latin typeface="Calibri Light"/>
                <a:ea typeface="Calibri Light"/>
                <a:cs typeface="Segoe UI"/>
              </a:rPr>
              <a:t> omdømme og tillid – og økonomi.</a:t>
            </a:r>
            <a:endParaRPr lang="da-DK" sz="1600" dirty="0">
              <a:latin typeface="Calibri Light"/>
              <a:ea typeface="Calibri Light"/>
              <a:cs typeface="Calibri Light"/>
            </a:endParaRPr>
          </a:p>
          <a:p>
            <a:r>
              <a:rPr lang="da-DK" sz="1600" b="1" dirty="0">
                <a:solidFill>
                  <a:srgbClr val="0D0D0D"/>
                </a:solidFill>
                <a:latin typeface="Calibri Light"/>
                <a:ea typeface="Calibri Light"/>
                <a:cs typeface="Segoe UI"/>
              </a:rPr>
              <a:t>Regulatoriske ændringer:</a:t>
            </a:r>
            <a:r>
              <a:rPr lang="da-DK" sz="1600" dirty="0">
                <a:solidFill>
                  <a:srgbClr val="0D0D0D"/>
                </a:solidFill>
                <a:latin typeface="Calibri Light"/>
                <a:ea typeface="Calibri Light"/>
                <a:cs typeface="Segoe UI"/>
              </a:rPr>
              <a:t> Lovgivningen vedrørende faldskærmsudspring og luftfart kan ændre sig, hvilket kan påvirke </a:t>
            </a:r>
            <a:r>
              <a:rPr lang="da-DK" sz="1600" dirty="0" err="1">
                <a:solidFill>
                  <a:srgbClr val="0D0D0D"/>
                </a:solidFill>
                <a:latin typeface="Calibri Light"/>
                <a:ea typeface="Calibri Light"/>
                <a:cs typeface="Segoe UI"/>
              </a:rPr>
              <a:t>DFU's</a:t>
            </a:r>
            <a:r>
              <a:rPr lang="da-DK" sz="1600" dirty="0">
                <a:solidFill>
                  <a:srgbClr val="0D0D0D"/>
                </a:solidFill>
                <a:latin typeface="Calibri Light"/>
                <a:ea typeface="Calibri Light"/>
                <a:cs typeface="Segoe UI"/>
              </a:rPr>
              <a:t> operationer og kræve tilpasninger i praksis og procedurer. </a:t>
            </a:r>
            <a:r>
              <a:rPr lang="da-DK" sz="1600" dirty="0" err="1">
                <a:solidFill>
                  <a:srgbClr val="0D0D0D"/>
                </a:solidFill>
                <a:latin typeface="Calibri Light"/>
                <a:ea typeface="Calibri Light"/>
                <a:cs typeface="Segoe UI"/>
              </a:rPr>
              <a:t>Fuelproblematikken</a:t>
            </a:r>
            <a:r>
              <a:rPr lang="da-DK" sz="1600" dirty="0">
                <a:solidFill>
                  <a:srgbClr val="0D0D0D"/>
                </a:solidFill>
                <a:latin typeface="Calibri Light"/>
                <a:ea typeface="Calibri Light"/>
                <a:cs typeface="Segoe UI"/>
              </a:rPr>
              <a:t> </a:t>
            </a:r>
            <a:r>
              <a:rPr lang="da-DK" sz="1600" dirty="0" err="1">
                <a:solidFill>
                  <a:srgbClr val="0D0D0D"/>
                </a:solidFill>
                <a:latin typeface="Calibri Light"/>
                <a:ea typeface="Calibri Light"/>
                <a:cs typeface="Segoe UI"/>
              </a:rPr>
              <a:t>AVgas</a:t>
            </a:r>
            <a:r>
              <a:rPr lang="da-DK" sz="1600" dirty="0">
                <a:solidFill>
                  <a:srgbClr val="0D0D0D"/>
                </a:solidFill>
                <a:latin typeface="Calibri Light"/>
                <a:ea typeface="Calibri Light"/>
                <a:cs typeface="Segoe UI"/>
              </a:rPr>
              <a:t> eller 100LL. Ny national dronestrategi.</a:t>
            </a:r>
            <a:endParaRPr lang="da-DK" sz="1600" dirty="0">
              <a:latin typeface="Calibri Light"/>
              <a:ea typeface="Calibri Light"/>
              <a:cs typeface="Calibri Light"/>
            </a:endParaRPr>
          </a:p>
          <a:p>
            <a:r>
              <a:rPr lang="da-DK" sz="1600" b="1" dirty="0">
                <a:solidFill>
                  <a:srgbClr val="0D0D0D"/>
                </a:solidFill>
                <a:latin typeface="Calibri Light"/>
                <a:ea typeface="Calibri Light"/>
                <a:cs typeface="Segoe UI"/>
              </a:rPr>
              <a:t>Ændringer i medlemmernes adfærd:</a:t>
            </a:r>
            <a:r>
              <a:rPr lang="da-DK" sz="1600" dirty="0">
                <a:solidFill>
                  <a:srgbClr val="0D0D0D"/>
                </a:solidFill>
                <a:latin typeface="Calibri Light"/>
                <a:ea typeface="Calibri Light"/>
                <a:cs typeface="Segoe UI"/>
              </a:rPr>
              <a:t> Ændringer i samfunds- eller forbrugeradfærd kan påvirke efterspørgslen efter faldskærmsudspring og dermed </a:t>
            </a:r>
            <a:r>
              <a:rPr lang="da-DK" sz="1600" dirty="0" err="1">
                <a:solidFill>
                  <a:srgbClr val="0D0D0D"/>
                </a:solidFill>
                <a:latin typeface="Calibri Light"/>
                <a:ea typeface="Calibri Light"/>
                <a:cs typeface="Segoe UI"/>
              </a:rPr>
              <a:t>DFU's</a:t>
            </a:r>
            <a:r>
              <a:rPr lang="da-DK" sz="1600" dirty="0">
                <a:solidFill>
                  <a:srgbClr val="0D0D0D"/>
                </a:solidFill>
                <a:latin typeface="Calibri Light"/>
                <a:ea typeface="Calibri Light"/>
                <a:cs typeface="Segoe UI"/>
              </a:rPr>
              <a:t> aktivitetsniveau. Kunder og medlemmer stiller krav.</a:t>
            </a:r>
            <a:endParaRPr lang="da-DK" sz="1600" dirty="0">
              <a:latin typeface="Calibri Light"/>
              <a:ea typeface="Calibri Light"/>
              <a:cs typeface="Calibri Light"/>
            </a:endParaRPr>
          </a:p>
          <a:p>
            <a:r>
              <a:rPr lang="da-DK" sz="1600" b="1" dirty="0">
                <a:solidFill>
                  <a:srgbClr val="0D0D0D"/>
                </a:solidFill>
                <a:latin typeface="Calibri Light"/>
                <a:ea typeface="Calibri Light"/>
                <a:cs typeface="Calibri Light"/>
              </a:rPr>
              <a:t>Fonde og sponsorer:</a:t>
            </a:r>
            <a:r>
              <a:rPr lang="da-DK" sz="1600" dirty="0">
                <a:solidFill>
                  <a:srgbClr val="0D0D0D"/>
                </a:solidFill>
                <a:latin typeface="Calibri Light"/>
                <a:ea typeface="Calibri Light"/>
                <a:cs typeface="Calibri Light"/>
              </a:rPr>
              <a:t> Stigende krav og forventninger til initiativernes bæredygtighed. Fx Nordea Fondens ESG-strategi</a:t>
            </a:r>
          </a:p>
          <a:p>
            <a:endParaRPr lang="da-DK" sz="1600" dirty="0">
              <a:solidFill>
                <a:srgbClr val="0D0D0D"/>
              </a:solidFill>
              <a:latin typeface="Calibri Light"/>
              <a:ea typeface="Calibri Light"/>
              <a:cs typeface="Calibri Light"/>
            </a:endParaRPr>
          </a:p>
          <a:p>
            <a:pPr marL="0" indent="0" algn="ctr">
              <a:buNone/>
            </a:pPr>
            <a:r>
              <a:rPr lang="da-DK" sz="2000" dirty="0">
                <a:latin typeface="Calibri Light"/>
                <a:ea typeface="Calibri Light"/>
                <a:cs typeface="Calibri"/>
              </a:rPr>
              <a:t>Hvad kan vi gøre, for at imødekomme disse udefrakommende udfordringer?</a:t>
            </a:r>
            <a:endParaRPr lang="da-DK" dirty="0">
              <a:ea typeface="Calibri"/>
              <a:cs typeface="Calibri"/>
            </a:endParaRPr>
          </a:p>
          <a:p>
            <a:pPr marL="0" indent="0">
              <a:buNone/>
            </a:pPr>
            <a:endParaRPr lang="da-DK" sz="1400" i="1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21619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891E23-EF46-FB36-0DD9-F6755060B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 descr="Et billede, der indeholder tekst&#10;&#10;Beskrivelsen er genereret automatisk">
            <a:extLst>
              <a:ext uri="{FF2B5EF4-FFF2-40B4-BE49-F238E27FC236}">
                <a16:creationId xmlns:a16="http://schemas.microsoft.com/office/drawing/2014/main" id="{4409714A-2220-C70C-81F1-49814D832A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3394" y="628196"/>
            <a:ext cx="7057212" cy="4351338"/>
          </a:xfrm>
        </p:spPr>
      </p:pic>
    </p:spTree>
    <p:extLst>
      <p:ext uri="{BB962C8B-B14F-4D97-AF65-F5344CB8AC3E}">
        <p14:creationId xmlns:p14="http://schemas.microsoft.com/office/powerpoint/2010/main" val="40105699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9FB2A29-EF9A-BB2C-5790-0DBDD78A3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976" y="-71214"/>
            <a:ext cx="4321114" cy="1708242"/>
          </a:xfrm>
        </p:spPr>
        <p:txBody>
          <a:bodyPr anchor="ctr">
            <a:normAutofit/>
          </a:bodyPr>
          <a:lstStyle/>
          <a:p>
            <a:r>
              <a:rPr lang="da-DK" sz="3500" b="1">
                <a:cs typeface="Calibri Light"/>
              </a:rPr>
              <a:t>Vores nye strategispor</a:t>
            </a:r>
            <a:endParaRPr lang="da-DK" sz="3500" b="1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F58B820-30DD-F6CF-1BE9-4D9DE9D553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82" y="1412705"/>
            <a:ext cx="4930000" cy="4133027"/>
          </a:xfr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da-DK" b="1"/>
              <a:t>E</a:t>
            </a:r>
            <a:r>
              <a:rPr lang="da-DK"/>
              <a:t> (Environment) </a:t>
            </a:r>
            <a:endParaRPr lang="da-DK">
              <a:ea typeface="Calibri"/>
              <a:cs typeface="Calibri"/>
            </a:endParaRPr>
          </a:p>
          <a:p>
            <a:pPr marL="742950" lvl="1">
              <a:lnSpc>
                <a:spcPct val="110000"/>
              </a:lnSpc>
              <a:buFont typeface="Courier New" panose="020B0604020202020204" pitchFamily="34" charset="0"/>
              <a:buChar char="o"/>
            </a:pPr>
            <a:r>
              <a:rPr lang="da-DK"/>
              <a:t>Støj</a:t>
            </a:r>
            <a:endParaRPr lang="da-DK">
              <a:ea typeface="Calibri" panose="020F0502020204030204"/>
              <a:cs typeface="Calibri" panose="020F0502020204030204"/>
            </a:endParaRPr>
          </a:p>
          <a:p>
            <a:pPr marL="742950" lvl="1">
              <a:lnSpc>
                <a:spcPct val="110000"/>
              </a:lnSpc>
              <a:buFont typeface="Courier New" panose="020B0604020202020204" pitchFamily="34" charset="0"/>
              <a:buChar char="o"/>
            </a:pPr>
            <a:r>
              <a:rPr lang="da-DK"/>
              <a:t>Klubrumsrenovering</a:t>
            </a:r>
            <a:endParaRPr lang="da-DK">
              <a:ea typeface="Calibri" panose="020F0502020204030204"/>
              <a:cs typeface="Calibri" panose="020F0502020204030204"/>
            </a:endParaRPr>
          </a:p>
          <a:p>
            <a:pPr marL="742950" lvl="1">
              <a:lnSpc>
                <a:spcPct val="110000"/>
              </a:lnSpc>
              <a:buFont typeface="Courier New" panose="020B0604020202020204" pitchFamily="34" charset="0"/>
              <a:buChar char="o"/>
            </a:pPr>
            <a:r>
              <a:rPr lang="da-DK"/>
              <a:t>Biodiversitet</a:t>
            </a:r>
            <a:endParaRPr lang="da-DK">
              <a:ea typeface="Calibri" panose="020F0502020204030204"/>
              <a:cs typeface="Calibri" panose="020F0502020204030204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da-DK" b="1"/>
              <a:t>S</a:t>
            </a:r>
            <a:r>
              <a:rPr lang="da-DK"/>
              <a:t> (Social) </a:t>
            </a:r>
            <a:endParaRPr lang="da-DK">
              <a:ea typeface="Calibri"/>
              <a:cs typeface="Calibri"/>
            </a:endParaRPr>
          </a:p>
          <a:p>
            <a:pPr marL="742950" lvl="1">
              <a:lnSpc>
                <a:spcPct val="110000"/>
              </a:lnSpc>
              <a:buFont typeface="Courier New" panose="020B0604020202020204" pitchFamily="34" charset="0"/>
              <a:buChar char="o"/>
            </a:pPr>
            <a:r>
              <a:rPr lang="da-DK"/>
              <a:t>Trivsel: Medarbejdere, frivillige og medlemmer</a:t>
            </a:r>
            <a:endParaRPr lang="da-DK">
              <a:ea typeface="Calibri" panose="020F0502020204030204"/>
              <a:cs typeface="Calibri" panose="020F0502020204030204"/>
            </a:endParaRPr>
          </a:p>
          <a:p>
            <a:pPr marL="742950" lvl="1">
              <a:lnSpc>
                <a:spcPct val="110000"/>
              </a:lnSpc>
              <a:buFont typeface="Courier New" panose="020B0604020202020204" pitchFamily="34" charset="0"/>
              <a:buChar char="o"/>
            </a:pPr>
            <a:r>
              <a:rPr lang="da-DK"/>
              <a:t>f.eks. vores arbejde med trivsel og samvær, trivselsansvarlig, samværspolitikker, skabeloner og værktøjer til klubber, E-læring</a:t>
            </a:r>
            <a:endParaRPr lang="da-DK">
              <a:ea typeface="Calibri" panose="020F0502020204030204"/>
              <a:cs typeface="Calibri" panose="020F0502020204030204"/>
            </a:endParaRPr>
          </a:p>
          <a:p>
            <a:pPr marL="742950" lvl="1">
              <a:lnSpc>
                <a:spcPct val="110000"/>
              </a:lnSpc>
              <a:buFont typeface="Courier New" panose="020B0604020202020204" pitchFamily="34" charset="0"/>
              <a:buChar char="o"/>
            </a:pPr>
            <a:r>
              <a:rPr lang="da-DK">
                <a:ea typeface="Calibri" panose="020F0502020204030204"/>
                <a:cs typeface="Calibri" panose="020F0502020204030204"/>
              </a:rPr>
              <a:t>Arbejdet med udsatte målgrupper</a:t>
            </a:r>
            <a:endParaRPr lang="da-DK"/>
          </a:p>
          <a:p>
            <a:pPr marL="0" indent="0">
              <a:lnSpc>
                <a:spcPct val="110000"/>
              </a:lnSpc>
              <a:buNone/>
            </a:pPr>
            <a:r>
              <a:rPr lang="da-DK" b="1"/>
              <a:t>G</a:t>
            </a:r>
            <a:r>
              <a:rPr lang="da-DK"/>
              <a:t> (</a:t>
            </a:r>
            <a:r>
              <a:rPr lang="da-DK" err="1"/>
              <a:t>Governance</a:t>
            </a:r>
            <a:r>
              <a:rPr lang="da-DK"/>
              <a:t>)</a:t>
            </a:r>
            <a:endParaRPr lang="da-DK">
              <a:ea typeface="Calibri"/>
              <a:cs typeface="Calibri"/>
            </a:endParaRPr>
          </a:p>
          <a:p>
            <a:pPr marL="742950" lvl="1">
              <a:lnSpc>
                <a:spcPct val="110000"/>
              </a:lnSpc>
              <a:buFont typeface="Courier New" panose="020B0604020202020204" pitchFamily="34" charset="0"/>
              <a:buChar char="o"/>
            </a:pPr>
            <a:r>
              <a:rPr lang="da-DK"/>
              <a:t>God forretningsskik og styring </a:t>
            </a:r>
            <a:endParaRPr lang="da-DK">
              <a:ea typeface="Calibri" panose="020F0502020204030204"/>
              <a:cs typeface="Calibri" panose="020F0502020204030204"/>
            </a:endParaRPr>
          </a:p>
          <a:p>
            <a:pPr marL="742950" lvl="1">
              <a:lnSpc>
                <a:spcPct val="110000"/>
              </a:lnSpc>
              <a:buFont typeface="Courier New" panose="020B0604020202020204" pitchFamily="34" charset="0"/>
              <a:buChar char="o"/>
            </a:pPr>
            <a:r>
              <a:rPr lang="da-DK"/>
              <a:t>Transparens </a:t>
            </a:r>
            <a:endParaRPr lang="da-DK">
              <a:ea typeface="Calibri" panose="020F0502020204030204"/>
              <a:cs typeface="Calibri" panose="020F0502020204030204"/>
            </a:endParaRPr>
          </a:p>
          <a:p>
            <a:pPr marL="742950" lvl="1">
              <a:lnSpc>
                <a:spcPct val="110000"/>
              </a:lnSpc>
              <a:buFont typeface="Courier New" panose="020B0604020202020204" pitchFamily="34" charset="0"/>
              <a:buChar char="o"/>
            </a:pPr>
            <a:r>
              <a:rPr lang="da-DK"/>
              <a:t>Økonomistyring og forvaltning</a:t>
            </a:r>
            <a:endParaRPr lang="da-DK">
              <a:ea typeface="Calibri" panose="020F0502020204030204"/>
              <a:cs typeface="Calibri" panose="020F0502020204030204"/>
            </a:endParaRPr>
          </a:p>
          <a:p>
            <a:pPr marL="514350" lvl="1" indent="0">
              <a:lnSpc>
                <a:spcPct val="110000"/>
              </a:lnSpc>
              <a:buNone/>
            </a:pPr>
            <a:endParaRPr lang="da-DK">
              <a:ea typeface="Calibri" panose="020F0502020204030204"/>
              <a:cs typeface="Calibri" panose="020F0502020204030204"/>
            </a:endParaRPr>
          </a:p>
          <a:p>
            <a:endParaRPr lang="da-DK" sz="130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4" name="Billede 3" descr="Ingen tilgængelig beskrivelse.">
            <a:extLst>
              <a:ext uri="{FF2B5EF4-FFF2-40B4-BE49-F238E27FC236}">
                <a16:creationId xmlns:a16="http://schemas.microsoft.com/office/drawing/2014/main" id="{5F7270BB-C0F0-5502-BB80-B16E2D83B5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5569"/>
          <a:stretch/>
        </p:blipFill>
        <p:spPr>
          <a:xfrm>
            <a:off x="5186076" y="-10886"/>
            <a:ext cx="4000653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C19E7AA9-5ED6-A724-C8BA-3FBC14CF8095}"/>
              </a:ext>
            </a:extLst>
          </p:cNvPr>
          <p:cNvSpPr txBox="1"/>
          <p:nvPr/>
        </p:nvSpPr>
        <p:spPr>
          <a:xfrm>
            <a:off x="245862" y="5542244"/>
            <a:ext cx="4826236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a-DK" sz="1600">
                <a:latin typeface="Verdana"/>
                <a:ea typeface="Verdana"/>
              </a:rPr>
              <a:t>Vi har ikke modtaget strategimidler til sporet​​</a:t>
            </a:r>
          </a:p>
        </p:txBody>
      </p:sp>
    </p:spTree>
    <p:extLst>
      <p:ext uri="{BB962C8B-B14F-4D97-AF65-F5344CB8AC3E}">
        <p14:creationId xmlns:p14="http://schemas.microsoft.com/office/powerpoint/2010/main" val="22665089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ACAD59-572D-DE9C-C669-0CBBD62CD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16898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da-DK" sz="3500" b="1">
                <a:latin typeface="Calibri"/>
                <a:ea typeface="Calibri"/>
                <a:cs typeface="Calibri Light"/>
              </a:rPr>
              <a:t>Strategien i praksis</a:t>
            </a:r>
            <a:endParaRPr lang="da-DK" sz="3500" b="1">
              <a:latin typeface="Calibri"/>
              <a:ea typeface="Calibri"/>
            </a:endParaRPr>
          </a:p>
        </p:txBody>
      </p:sp>
      <p:graphicFrame>
        <p:nvGraphicFramePr>
          <p:cNvPr id="4" name="Pladsholder til indhold 3">
            <a:extLst>
              <a:ext uri="{FF2B5EF4-FFF2-40B4-BE49-F238E27FC236}">
                <a16:creationId xmlns:a16="http://schemas.microsoft.com/office/drawing/2014/main" id="{5E1EB27D-098B-487F-B78F-D8085BFF29A6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870268571"/>
              </p:ext>
            </p:extLst>
          </p:nvPr>
        </p:nvGraphicFramePr>
        <p:xfrm>
          <a:off x="202962" y="897308"/>
          <a:ext cx="8804004" cy="5834990"/>
        </p:xfrm>
        <a:graphic>
          <a:graphicData uri="http://schemas.openxmlformats.org/drawingml/2006/table">
            <a:tbl>
              <a:tblPr firstRow="1" bandRow="1">
                <a:tableStyleId>{638B1855-1B75-4FBE-930C-398BA8C253C6}</a:tableStyleId>
              </a:tblPr>
              <a:tblGrid>
                <a:gridCol w="3494394">
                  <a:extLst>
                    <a:ext uri="{9D8B030D-6E8A-4147-A177-3AD203B41FA5}">
                      <a16:colId xmlns:a16="http://schemas.microsoft.com/office/drawing/2014/main" val="1468618467"/>
                    </a:ext>
                  </a:extLst>
                </a:gridCol>
                <a:gridCol w="1838465">
                  <a:extLst>
                    <a:ext uri="{9D8B030D-6E8A-4147-A177-3AD203B41FA5}">
                      <a16:colId xmlns:a16="http://schemas.microsoft.com/office/drawing/2014/main" val="1090381914"/>
                    </a:ext>
                  </a:extLst>
                </a:gridCol>
                <a:gridCol w="3471145">
                  <a:extLst>
                    <a:ext uri="{9D8B030D-6E8A-4147-A177-3AD203B41FA5}">
                      <a16:colId xmlns:a16="http://schemas.microsoft.com/office/drawing/2014/main" val="1049929718"/>
                    </a:ext>
                  </a:extLst>
                </a:gridCol>
              </a:tblGrid>
              <a:tr h="356852">
                <a:tc>
                  <a:txBody>
                    <a:bodyPr/>
                    <a:lstStyle/>
                    <a:p>
                      <a:pPr algn="ctr"/>
                      <a:r>
                        <a:rPr lang="da-DK" sz="2000">
                          <a:latin typeface="Calibri"/>
                        </a:rPr>
                        <a:t>Centrale aktiviteter</a:t>
                      </a:r>
                    </a:p>
                  </a:txBody>
                  <a:tcPr marL="62909" marR="62909" marT="31455" marB="31455"/>
                </a:tc>
                <a:tc rowSpan="10">
                  <a:txBody>
                    <a:bodyPr/>
                    <a:lstStyle/>
                    <a:p>
                      <a:pPr lvl="0">
                        <a:buNone/>
                      </a:pPr>
                      <a:endParaRPr lang="da-DK" sz="2000">
                        <a:latin typeface="Calibri"/>
                      </a:endParaRPr>
                    </a:p>
                  </a:txBody>
                  <a:tcPr marL="62909" marR="62909" marT="31455" marB="314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000">
                          <a:latin typeface="Calibri"/>
                        </a:rPr>
                        <a:t>Decentrale aktiviteter</a:t>
                      </a:r>
                    </a:p>
                  </a:txBody>
                  <a:tcPr marL="62909" marR="62909" marT="31455" marB="31455"/>
                </a:tc>
                <a:extLst>
                  <a:ext uri="{0D108BD9-81ED-4DB2-BD59-A6C34878D82A}">
                    <a16:rowId xmlns:a16="http://schemas.microsoft.com/office/drawing/2014/main" val="2322807569"/>
                  </a:ext>
                </a:extLst>
              </a:tr>
              <a:tr h="307631">
                <a:tc>
                  <a:txBody>
                    <a:bodyPr/>
                    <a:lstStyle/>
                    <a:p>
                      <a:r>
                        <a:rPr lang="da-DK" sz="1600">
                          <a:latin typeface="Calibri Light"/>
                        </a:rPr>
                        <a:t>Inspirere og motivere</a:t>
                      </a:r>
                    </a:p>
                  </a:txBody>
                  <a:tcPr marL="62909" marR="62909" marT="31455" marB="31455"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 marL="62909" marR="62909" marT="31455" marB="31455"/>
                </a:tc>
                <a:tc>
                  <a:txBody>
                    <a:bodyPr/>
                    <a:lstStyle/>
                    <a:p>
                      <a:r>
                        <a:rPr lang="da-DK" sz="1600">
                          <a:latin typeface="Calibri Light"/>
                        </a:rPr>
                        <a:t>Udvikle handlingsplan i klubben</a:t>
                      </a:r>
                    </a:p>
                  </a:txBody>
                  <a:tcPr marL="62909" marR="62909" marT="31455" marB="31455"/>
                </a:tc>
                <a:extLst>
                  <a:ext uri="{0D108BD9-81ED-4DB2-BD59-A6C34878D82A}">
                    <a16:rowId xmlns:a16="http://schemas.microsoft.com/office/drawing/2014/main" val="2840022619"/>
                  </a:ext>
                </a:extLst>
              </a:tr>
              <a:tr h="104594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a-DK" sz="1600" b="0" i="0" u="none" strike="noStrike" noProof="0">
                          <a:solidFill>
                            <a:srgbClr val="FFFFFF"/>
                          </a:solidFill>
                          <a:latin typeface="Calibri Light"/>
                        </a:rPr>
                        <a:t>Opbygge viden – indsamle og formidle, </a:t>
                      </a:r>
                      <a:r>
                        <a:rPr lang="da-DK" sz="1600" b="0" i="0" u="none" strike="noStrike" noProof="0" err="1">
                          <a:solidFill>
                            <a:srgbClr val="FFFFFF"/>
                          </a:solidFill>
                          <a:latin typeface="Calibri Light"/>
                        </a:rPr>
                        <a:t>best</a:t>
                      </a:r>
                      <a:r>
                        <a:rPr lang="da-DK" sz="1600" b="0" i="0" u="none" strike="noStrike" noProof="0">
                          <a:solidFill>
                            <a:srgbClr val="FFFFFF"/>
                          </a:solidFill>
                          <a:latin typeface="Calibri Light"/>
                        </a:rPr>
                        <a:t> practice</a:t>
                      </a:r>
                      <a:endParaRPr lang="da-DK">
                        <a:latin typeface="Calibri Light"/>
                      </a:endParaRPr>
                    </a:p>
                  </a:txBody>
                  <a:tcPr marL="62909" marR="62909" marT="31455" marB="31455"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 marL="62909" marR="62909" marT="31455" marB="31455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a-DK" sz="1600">
                          <a:latin typeface="Calibri Light"/>
                        </a:rPr>
                        <a:t>Udvikle konkrete bæredygtighedsinitiativer - i samarbejde med sekretariatet hvis behov</a:t>
                      </a:r>
                    </a:p>
                  </a:txBody>
                  <a:tcPr marL="62909" marR="62909" marT="31455" marB="31455"/>
                </a:tc>
                <a:extLst>
                  <a:ext uri="{0D108BD9-81ED-4DB2-BD59-A6C34878D82A}">
                    <a16:rowId xmlns:a16="http://schemas.microsoft.com/office/drawing/2014/main" val="2673309791"/>
                  </a:ext>
                </a:extLst>
              </a:tr>
              <a:tr h="79984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a-DK" sz="1600" b="0" i="0" u="none" strike="noStrike" noProof="0">
                          <a:solidFill>
                            <a:srgbClr val="FFFFFF"/>
                          </a:solidFill>
                          <a:latin typeface="Calibri Light"/>
                        </a:rPr>
                        <a:t>Udvikle skabeloner og værktøjer</a:t>
                      </a:r>
                      <a:endParaRPr lang="da-DK">
                        <a:latin typeface="Calibri Light"/>
                      </a:endParaRPr>
                    </a:p>
                  </a:txBody>
                  <a:tcPr marL="62909" marR="62909" marT="31455" marB="31455"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 marL="62909" marR="62909" marT="31455" marB="31455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a-DK" sz="1600">
                          <a:latin typeface="Calibri Light"/>
                        </a:rPr>
                        <a:t>Formidle bæredygtighed til medlemmer og dele gode initiativer med DFU</a:t>
                      </a:r>
                    </a:p>
                  </a:txBody>
                  <a:tcPr marL="62909" marR="62909" marT="31455" marB="31455"/>
                </a:tc>
                <a:extLst>
                  <a:ext uri="{0D108BD9-81ED-4DB2-BD59-A6C34878D82A}">
                    <a16:rowId xmlns:a16="http://schemas.microsoft.com/office/drawing/2014/main" val="2057676477"/>
                  </a:ext>
                </a:extLst>
              </a:tr>
              <a:tr h="55373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a-DK" sz="1600" b="0" i="0" u="none" strike="noStrike" noProof="0">
                          <a:solidFill>
                            <a:srgbClr val="FFFFFF"/>
                          </a:solidFill>
                          <a:latin typeface="Calibri Light"/>
                        </a:rPr>
                        <a:t>Kommunikere fremdrift, erfaringer og </a:t>
                      </a:r>
                      <a:r>
                        <a:rPr lang="da-DK" sz="1600" b="0" i="0" u="none" strike="noStrike" noProof="0" err="1">
                          <a:solidFill>
                            <a:srgbClr val="FFFFFF"/>
                          </a:solidFill>
                          <a:latin typeface="Calibri Light"/>
                        </a:rPr>
                        <a:t>best</a:t>
                      </a:r>
                      <a:r>
                        <a:rPr lang="da-DK" sz="1600" b="0" i="0" u="none" strike="noStrike" noProof="0">
                          <a:solidFill>
                            <a:srgbClr val="FFFFFF"/>
                          </a:solidFill>
                          <a:latin typeface="Calibri Light"/>
                        </a:rPr>
                        <a:t> practice</a:t>
                      </a:r>
                    </a:p>
                  </a:txBody>
                  <a:tcPr marL="62909" marR="62909" marT="31455" marB="31455"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 marL="62909" marR="62909" marT="31455" marB="31455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a-DK" sz="1600">
                          <a:latin typeface="Calibri Light"/>
                        </a:rPr>
                        <a:t>Evaluere og monitorere effekter</a:t>
                      </a:r>
                    </a:p>
                  </a:txBody>
                  <a:tcPr marL="62909" marR="62909" marT="31455" marB="31455"/>
                </a:tc>
                <a:extLst>
                  <a:ext uri="{0D108BD9-81ED-4DB2-BD59-A6C34878D82A}">
                    <a16:rowId xmlns:a16="http://schemas.microsoft.com/office/drawing/2014/main" val="3862200465"/>
                  </a:ext>
                </a:extLst>
              </a:tr>
              <a:tr h="30763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a-DK" sz="1600" b="0" i="0" u="none" strike="noStrike" noProof="0">
                          <a:solidFill>
                            <a:srgbClr val="FFFFFF"/>
                          </a:solidFill>
                          <a:latin typeface="Calibri Light"/>
                        </a:rPr>
                        <a:t>Søge fondsmidler og stille midler til rådighed </a:t>
                      </a:r>
                      <a:endParaRPr lang="da-DK">
                        <a:latin typeface="Calibri Light"/>
                      </a:endParaRPr>
                    </a:p>
                  </a:txBody>
                  <a:tcPr marL="62909" marR="62909" marT="31455" marB="31455"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 marL="62909" marR="62909" marT="31455" marB="31455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da-DK" sz="1600">
                        <a:latin typeface="Calibri Light"/>
                      </a:endParaRPr>
                    </a:p>
                  </a:txBody>
                  <a:tcPr marL="62909" marR="62909" marT="31455" marB="31455"/>
                </a:tc>
                <a:extLst>
                  <a:ext uri="{0D108BD9-81ED-4DB2-BD59-A6C34878D82A}">
                    <a16:rowId xmlns:a16="http://schemas.microsoft.com/office/drawing/2014/main" val="2298964636"/>
                  </a:ext>
                </a:extLst>
              </a:tr>
              <a:tr h="30763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a-DK" sz="1600">
                          <a:latin typeface="Calibri Light"/>
                        </a:rPr>
                        <a:t>Understøtte implementering i klubber</a:t>
                      </a:r>
                    </a:p>
                  </a:txBody>
                  <a:tcPr marL="62909" marR="62909" marT="31455" marB="31455"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 marL="62909" marR="62909" marT="31455" marB="31455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da-DK" sz="1600">
                        <a:latin typeface="Calibri Light"/>
                      </a:endParaRPr>
                    </a:p>
                  </a:txBody>
                  <a:tcPr marL="62909" marR="62909" marT="31455" marB="31455"/>
                </a:tc>
                <a:extLst>
                  <a:ext uri="{0D108BD9-81ED-4DB2-BD59-A6C34878D82A}">
                    <a16:rowId xmlns:a16="http://schemas.microsoft.com/office/drawing/2014/main" val="2713998776"/>
                  </a:ext>
                </a:extLst>
              </a:tr>
              <a:tr h="55373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a-DK" sz="1600" b="0" i="0" u="none" strike="noStrike" noProof="0">
                          <a:solidFill>
                            <a:srgbClr val="FFFFFF"/>
                          </a:solidFill>
                          <a:latin typeface="Calibri Light"/>
                        </a:rPr>
                        <a:t>Facilitere samarbejde og netværk</a:t>
                      </a:r>
                      <a:endParaRPr lang="da-DK" sz="1600">
                        <a:latin typeface="Calibri Light"/>
                      </a:endParaRPr>
                    </a:p>
                  </a:txBody>
                  <a:tcPr marL="62909" marR="62909" marT="31455" marB="31455"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 marL="62909" marR="62909" marT="31455" marB="31455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da-DK" sz="1600">
                        <a:latin typeface="Calibri Light"/>
                      </a:endParaRPr>
                    </a:p>
                  </a:txBody>
                  <a:tcPr marL="62909" marR="62909" marT="31455" marB="31455"/>
                </a:tc>
                <a:extLst>
                  <a:ext uri="{0D108BD9-81ED-4DB2-BD59-A6C34878D82A}">
                    <a16:rowId xmlns:a16="http://schemas.microsoft.com/office/drawing/2014/main" val="3839360564"/>
                  </a:ext>
                </a:extLst>
              </a:tr>
              <a:tr h="55373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a-DK" sz="1600">
                          <a:latin typeface="Calibri Light"/>
                        </a:rPr>
                        <a:t>Evaluere og optimere den samlede indsats</a:t>
                      </a:r>
                    </a:p>
                  </a:txBody>
                  <a:tcPr marL="62909" marR="62909" marT="31455" marB="31455"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 marL="62909" marR="62909" marT="31455" marB="31455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da-DK" sz="1600">
                        <a:latin typeface="Calibri Light"/>
                      </a:endParaRPr>
                    </a:p>
                  </a:txBody>
                  <a:tcPr marL="62909" marR="62909" marT="31455" marB="31455"/>
                </a:tc>
                <a:extLst>
                  <a:ext uri="{0D108BD9-81ED-4DB2-BD59-A6C34878D82A}">
                    <a16:rowId xmlns:a16="http://schemas.microsoft.com/office/drawing/2014/main" val="3439251734"/>
                  </a:ext>
                </a:extLst>
              </a:tr>
              <a:tr h="63487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a-DK" sz="1600" b="0" i="0" u="none" strike="noStrike" noProof="0">
                          <a:solidFill>
                            <a:srgbClr val="FFFFFF"/>
                          </a:solidFill>
                          <a:latin typeface="Calibri Light"/>
                        </a:rPr>
                        <a:t>Facilitere workshops give sparring til bæredygtighedsinitiativer og forandringsarbejde</a:t>
                      </a:r>
                      <a:endParaRPr lang="da-DK" sz="1600">
                        <a:latin typeface="Calibri Light"/>
                      </a:endParaRPr>
                    </a:p>
                  </a:txBody>
                  <a:tcPr marL="62909" marR="62909" marT="31455" marB="31455"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 marL="62909" marR="62909" marT="31455" marB="31455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da-DK" sz="1600">
                        <a:latin typeface="Calibri Light"/>
                      </a:endParaRPr>
                    </a:p>
                  </a:txBody>
                  <a:tcPr marL="62909" marR="62909" marT="31455" marB="31455"/>
                </a:tc>
                <a:extLst>
                  <a:ext uri="{0D108BD9-81ED-4DB2-BD59-A6C34878D82A}">
                    <a16:rowId xmlns:a16="http://schemas.microsoft.com/office/drawing/2014/main" val="4200293196"/>
                  </a:ext>
                </a:extLst>
              </a:tr>
            </a:tbl>
          </a:graphicData>
        </a:graphic>
      </p:graphicFrame>
      <p:sp>
        <p:nvSpPr>
          <p:cNvPr id="3" name="Pil: højre 2">
            <a:extLst>
              <a:ext uri="{FF2B5EF4-FFF2-40B4-BE49-F238E27FC236}">
                <a16:creationId xmlns:a16="http://schemas.microsoft.com/office/drawing/2014/main" id="{8B9C649B-4782-46FE-8545-728C59E0FEE4}"/>
              </a:ext>
            </a:extLst>
          </p:cNvPr>
          <p:cNvSpPr/>
          <p:nvPr/>
        </p:nvSpPr>
        <p:spPr>
          <a:xfrm>
            <a:off x="4160007" y="2824071"/>
            <a:ext cx="894029" cy="74691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ea typeface="Calibri"/>
              <a:cs typeface="Calibri"/>
            </a:endParaRPr>
          </a:p>
        </p:txBody>
      </p:sp>
      <p:sp>
        <p:nvSpPr>
          <p:cNvPr id="5" name="Pil: højre 4">
            <a:extLst>
              <a:ext uri="{FF2B5EF4-FFF2-40B4-BE49-F238E27FC236}">
                <a16:creationId xmlns:a16="http://schemas.microsoft.com/office/drawing/2014/main" id="{C3C084E8-0AB0-945C-DB5E-2085476F65E1}"/>
              </a:ext>
            </a:extLst>
          </p:cNvPr>
          <p:cNvSpPr/>
          <p:nvPr/>
        </p:nvSpPr>
        <p:spPr>
          <a:xfrm rot="10800000">
            <a:off x="4117278" y="3635921"/>
            <a:ext cx="894029" cy="74691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29144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75F481-D84D-12F9-48FB-ABB944C7D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379" y="3516388"/>
            <a:ext cx="7886700" cy="1325563"/>
          </a:xfrm>
        </p:spPr>
        <p:txBody>
          <a:bodyPr/>
          <a:lstStyle/>
          <a:p>
            <a:r>
              <a:rPr lang="da-DK" b="1">
                <a:ea typeface="Calibri Light"/>
                <a:cs typeface="Calibri Light"/>
              </a:rPr>
              <a:t>Dialog</a:t>
            </a:r>
            <a:endParaRPr lang="da-DK" b="1"/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A382F7DC-29D6-3A13-ECED-6E9872F30BB3}"/>
              </a:ext>
            </a:extLst>
          </p:cNvPr>
          <p:cNvSpPr txBox="1"/>
          <p:nvPr/>
        </p:nvSpPr>
        <p:spPr>
          <a:xfrm>
            <a:off x="625979" y="4631821"/>
            <a:ext cx="5285573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da-DK">
                <a:ea typeface="Calibri" panose="020F0502020204030204"/>
                <a:cs typeface="Arial"/>
              </a:rPr>
              <a:t>Målinger på indsats som løftestang til fondsmidler og omstilling</a:t>
            </a:r>
          </a:p>
          <a:p>
            <a:pPr marL="285750" indent="-285750">
              <a:buFont typeface="Arial"/>
              <a:buChar char="•"/>
            </a:pPr>
            <a:r>
              <a:rPr lang="da-DK">
                <a:cs typeface="Arial"/>
              </a:rPr>
              <a:t>Målinger af vores udvikling?</a:t>
            </a:r>
            <a:endParaRPr lang="da-DK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da-DK">
                <a:cs typeface="Arial"/>
              </a:rPr>
              <a:t>F.eks. </a:t>
            </a:r>
            <a:r>
              <a:rPr lang="da-DK" err="1">
                <a:cs typeface="Arial"/>
              </a:rPr>
              <a:t>Fuelforbrug</a:t>
            </a:r>
            <a:r>
              <a:rPr lang="da-DK">
                <a:cs typeface="Arial"/>
              </a:rPr>
              <a:t> og antal lift. </a:t>
            </a:r>
            <a:endParaRPr lang="da-DK">
              <a:ea typeface="Calibri" panose="020F0502020204030204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da-DK">
                <a:cs typeface="Arial"/>
              </a:rPr>
              <a:t> Ændringer i statistikindberetningen. Kan det digitaliseres og gøres nemt?</a:t>
            </a:r>
            <a:endParaRPr lang="da-DK">
              <a:ea typeface="Calibri"/>
              <a:cs typeface="Arial"/>
            </a:endParaRP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E2D23C2C-D9B0-2C45-4B0D-D076F824CD24}"/>
              </a:ext>
            </a:extLst>
          </p:cNvPr>
          <p:cNvSpPr txBox="1"/>
          <p:nvPr/>
        </p:nvSpPr>
        <p:spPr>
          <a:xfrm>
            <a:off x="2420597" y="198691"/>
            <a:ext cx="4655321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da-DK">
              <a:ea typeface="Calibri" panose="020F0502020204030204"/>
              <a:cs typeface="Arial"/>
            </a:endParaRPr>
          </a:p>
          <a:p>
            <a:pPr algn="ctr"/>
            <a:endParaRPr lang="da-DK">
              <a:ea typeface="Calibri" panose="020F0502020204030204"/>
              <a:cs typeface="Arial"/>
            </a:endParaRPr>
          </a:p>
          <a:p>
            <a:pPr algn="ctr">
              <a:buFont typeface=""/>
            </a:pPr>
            <a:r>
              <a:rPr lang="da-DK" b="1">
                <a:latin typeface="Segoe UI Emoji"/>
                <a:ea typeface="Segoe UI Emoji"/>
                <a:cs typeface="Arial"/>
              </a:rPr>
              <a:t>Næste skridt</a:t>
            </a:r>
            <a:r>
              <a:rPr lang="da-DK">
                <a:latin typeface="Segoe UI Emoji"/>
                <a:ea typeface="Segoe UI Emoji"/>
                <a:cs typeface="Arial"/>
              </a:rPr>
              <a:t>​: Temperaturmålingen​​</a:t>
            </a:r>
            <a:endParaRPr lang="da-DK" sz="1600">
              <a:latin typeface="Segoe UI Emoji"/>
              <a:ea typeface="Segoe UI Emoji"/>
              <a:cs typeface="Arial"/>
            </a:endParaRPr>
          </a:p>
        </p:txBody>
      </p:sp>
      <p:pic>
        <p:nvPicPr>
          <p:cNvPr id="5" name="Billede 4" descr="Forstå Kvalitativ og Kvantitativ metode og data - SmartEvaluering">
            <a:extLst>
              <a:ext uri="{FF2B5EF4-FFF2-40B4-BE49-F238E27FC236}">
                <a16:creationId xmlns:a16="http://schemas.microsoft.com/office/drawing/2014/main" id="{F7C01720-4C72-0A09-A21B-CCB582A47B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4" r="923" b="493"/>
          <a:stretch/>
        </p:blipFill>
        <p:spPr>
          <a:xfrm>
            <a:off x="-34377" y="1265951"/>
            <a:ext cx="9204054" cy="248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8355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3E218B-3946-EAB6-33BF-600A8BD52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40000">
            <a:off x="918188" y="455096"/>
            <a:ext cx="7044316" cy="1330841"/>
          </a:xfrm>
        </p:spPr>
        <p:txBody>
          <a:bodyPr>
            <a:normAutofit/>
          </a:bodyPr>
          <a:lstStyle/>
          <a:p>
            <a:r>
              <a:rPr lang="da-DK" b="1">
                <a:latin typeface="Calibri"/>
                <a:cs typeface="Calibri Light"/>
              </a:rPr>
              <a:t>Hvor kommer pengene fra? </a:t>
            </a:r>
            <a:r>
              <a:rPr lang="da-DK">
                <a:latin typeface="Calibri"/>
                <a:cs typeface="Calibri Light"/>
              </a:rPr>
              <a:t>(tal fra 2022)</a:t>
            </a:r>
            <a:endParaRPr lang="da-DK">
              <a:latin typeface="Calibri"/>
              <a:cs typeface="Calibri"/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EFBD52C-AD61-FDE3-43E1-DF085C5C36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148" y="2047415"/>
            <a:ext cx="3719225" cy="391777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da-DK" sz="1400">
                <a:ea typeface="+mn-lt"/>
                <a:cs typeface="+mn-lt"/>
              </a:rPr>
              <a:t>Grundstøtte fra DIF: </a:t>
            </a:r>
            <a:r>
              <a:rPr lang="da-DK" sz="1400" b="1">
                <a:ea typeface="+mn-lt"/>
                <a:cs typeface="+mn-lt"/>
              </a:rPr>
              <a:t>551.000   </a:t>
            </a:r>
            <a:endParaRPr lang="da-DK" sz="1400" b="1">
              <a:cs typeface="Calibri" panose="020F0502020204030204"/>
            </a:endParaRPr>
          </a:p>
          <a:p>
            <a:pPr lvl="1"/>
            <a:r>
              <a:rPr lang="da-DK" sz="1400">
                <a:ea typeface="+mn-lt"/>
                <a:cs typeface="+mn-lt"/>
              </a:rPr>
              <a:t>Afgjort på baggrund af vores medlemstal </a:t>
            </a:r>
            <a:endParaRPr lang="da-DK" sz="1400">
              <a:cs typeface="Calibri"/>
            </a:endParaRPr>
          </a:p>
          <a:p>
            <a:pPr marL="0" indent="0">
              <a:buNone/>
            </a:pPr>
            <a:r>
              <a:rPr lang="da-DK" sz="1400">
                <a:ea typeface="+mn-lt"/>
                <a:cs typeface="+mn-lt"/>
              </a:rPr>
              <a:t>Strategistøtte fra DIF: </a:t>
            </a:r>
            <a:r>
              <a:rPr lang="da-DK" sz="1400" b="1">
                <a:ea typeface="+mn-lt"/>
                <a:cs typeface="+mn-lt"/>
              </a:rPr>
              <a:t>963.000</a:t>
            </a:r>
            <a:r>
              <a:rPr lang="da-DK" sz="1400">
                <a:ea typeface="+mn-lt"/>
                <a:cs typeface="+mn-lt"/>
              </a:rPr>
              <a:t> afgjort af vores strategiforhandlinger </a:t>
            </a:r>
            <a:r>
              <a:rPr lang="en-US" sz="1400">
                <a:ea typeface="+mn-lt"/>
                <a:cs typeface="+mn-lt"/>
              </a:rPr>
              <a:t>  </a:t>
            </a:r>
            <a:endParaRPr lang="da-DK" sz="1400">
              <a:cs typeface="Calibri"/>
            </a:endParaRPr>
          </a:p>
          <a:p>
            <a:pPr lvl="1"/>
            <a:r>
              <a:rPr lang="da-DK" sz="1400">
                <a:ea typeface="+mn-lt"/>
                <a:cs typeface="+mn-lt"/>
              </a:rPr>
              <a:t>Genforhandles hvert 4. år (2022-25)</a:t>
            </a:r>
            <a:r>
              <a:rPr lang="en-US" sz="1400">
                <a:ea typeface="+mn-lt"/>
                <a:cs typeface="+mn-lt"/>
              </a:rPr>
              <a:t> </a:t>
            </a:r>
            <a:endParaRPr lang="da-DK" sz="1400">
              <a:cs typeface="Calibri"/>
            </a:endParaRPr>
          </a:p>
          <a:p>
            <a:pPr lvl="1"/>
            <a:r>
              <a:rPr lang="da-DK" sz="1400">
                <a:ea typeface="+mn-lt"/>
                <a:cs typeface="+mn-lt"/>
              </a:rPr>
              <a:t>Hvorfor gik vi 40.500 tilbage?</a:t>
            </a:r>
            <a:r>
              <a:rPr lang="en-US" sz="1400">
                <a:ea typeface="+mn-lt"/>
                <a:cs typeface="+mn-lt"/>
              </a:rPr>
              <a:t> </a:t>
            </a:r>
            <a:endParaRPr lang="da-DK" sz="1400">
              <a:cs typeface="Calibri"/>
            </a:endParaRPr>
          </a:p>
          <a:p>
            <a:pPr marL="0" indent="0">
              <a:buNone/>
            </a:pPr>
            <a:r>
              <a:rPr lang="da-DK" sz="1400">
                <a:ea typeface="+mn-lt"/>
                <a:cs typeface="+mn-lt"/>
              </a:rPr>
              <a:t>Frie midler: </a:t>
            </a:r>
            <a:r>
              <a:rPr lang="da-DK" sz="1400" b="1">
                <a:ea typeface="+mn-lt"/>
                <a:cs typeface="+mn-lt"/>
              </a:rPr>
              <a:t>1.500.000 </a:t>
            </a:r>
            <a:r>
              <a:rPr lang="en-US" sz="1400" b="1">
                <a:ea typeface="+mn-lt"/>
                <a:cs typeface="+mn-lt"/>
              </a:rPr>
              <a:t> </a:t>
            </a:r>
            <a:r>
              <a:rPr lang="en-US" sz="1400">
                <a:ea typeface="+mn-lt"/>
                <a:cs typeface="+mn-lt"/>
              </a:rPr>
              <a:t> </a:t>
            </a:r>
            <a:endParaRPr lang="da-DK" sz="1400">
              <a:cs typeface="Calibri"/>
            </a:endParaRPr>
          </a:p>
          <a:p>
            <a:pPr lvl="1"/>
            <a:r>
              <a:rPr lang="da-DK" sz="1400">
                <a:ea typeface="+mn-lt"/>
                <a:cs typeface="+mn-lt"/>
              </a:rPr>
              <a:t>Egen indtægt (tandemspring, elever, medlemskontingenter)</a:t>
            </a:r>
            <a:r>
              <a:rPr lang="en-US" sz="1400">
                <a:ea typeface="+mn-lt"/>
                <a:cs typeface="+mn-lt"/>
              </a:rPr>
              <a:t> </a:t>
            </a:r>
            <a:endParaRPr lang="da-DK" sz="1400">
              <a:cs typeface="Calibri"/>
            </a:endParaRPr>
          </a:p>
          <a:p>
            <a:pPr marL="0" indent="0">
              <a:buNone/>
            </a:pPr>
            <a:r>
              <a:rPr lang="da-DK" sz="1400">
                <a:ea typeface="+mn-lt"/>
                <a:cs typeface="+mn-lt"/>
              </a:rPr>
              <a:t>Pulje- og fondsmidler: </a:t>
            </a:r>
            <a:r>
              <a:rPr lang="da-DK" sz="1400" b="1">
                <a:ea typeface="+mn-lt"/>
                <a:cs typeface="+mn-lt"/>
              </a:rPr>
              <a:t>ca. 320.000</a:t>
            </a:r>
            <a:r>
              <a:rPr lang="da-DK" sz="1400">
                <a:ea typeface="+mn-lt"/>
                <a:cs typeface="+mn-lt"/>
              </a:rPr>
              <a:t> </a:t>
            </a:r>
            <a:r>
              <a:rPr lang="en-US" sz="1400">
                <a:ea typeface="+mn-lt"/>
                <a:cs typeface="+mn-lt"/>
              </a:rPr>
              <a:t>  </a:t>
            </a:r>
            <a:endParaRPr lang="da-DK" sz="1400">
              <a:cs typeface="Calibri"/>
            </a:endParaRPr>
          </a:p>
          <a:p>
            <a:pPr lvl="1"/>
            <a:r>
              <a:rPr lang="da-DK" sz="1400">
                <a:ea typeface="+mn-lt"/>
                <a:cs typeface="+mn-lt"/>
              </a:rPr>
              <a:t>VR-projekt - initiativpuljen i DIF</a:t>
            </a:r>
          </a:p>
          <a:p>
            <a:pPr lvl="1"/>
            <a:r>
              <a:rPr lang="da-DK" sz="1400">
                <a:ea typeface="+mn-lt"/>
                <a:cs typeface="+mn-lt"/>
              </a:rPr>
              <a:t>Puljen til konsulentvirksomhed i kulturministeriet</a:t>
            </a:r>
            <a:endParaRPr lang="da-DK"/>
          </a:p>
          <a:p>
            <a:pPr lvl="1"/>
            <a:r>
              <a:rPr lang="da-DK" sz="1400">
                <a:ea typeface="+mn-lt"/>
                <a:cs typeface="+mn-lt"/>
              </a:rPr>
              <a:t>Muligheder? klima og bæredygtighed, socialpolitiske indsatser m.m.</a:t>
            </a:r>
            <a:endParaRPr lang="da-DK" sz="1400">
              <a:cs typeface="Calibri"/>
            </a:endParaRPr>
          </a:p>
          <a:p>
            <a:endParaRPr lang="da-DK" sz="1400">
              <a:cs typeface="Calibri"/>
            </a:endParaRPr>
          </a:p>
        </p:txBody>
      </p:sp>
      <p:pic>
        <p:nvPicPr>
          <p:cNvPr id="5" name="Billede 5">
            <a:extLst>
              <a:ext uri="{FF2B5EF4-FFF2-40B4-BE49-F238E27FC236}">
                <a16:creationId xmlns:a16="http://schemas.microsoft.com/office/drawing/2014/main" id="{B7FF0505-35F5-CD14-B2C0-17211E1C53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12" t="2218" r="13323" b="1558"/>
          <a:stretch/>
        </p:blipFill>
        <p:spPr>
          <a:xfrm>
            <a:off x="4412290" y="2278088"/>
            <a:ext cx="4260701" cy="338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6230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1F362F-2E0E-A147-41C5-EEDB178BB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931" y="-158304"/>
            <a:ext cx="7886700" cy="1325563"/>
          </a:xfrm>
        </p:spPr>
        <p:txBody>
          <a:bodyPr/>
          <a:lstStyle/>
          <a:p>
            <a:r>
              <a:rPr lang="da-DK" b="1">
                <a:latin typeface="Calibri"/>
                <a:ea typeface="Calibri Light"/>
                <a:cs typeface="Calibri Light"/>
              </a:rPr>
              <a:t>Den kommende strategiproces</a:t>
            </a:r>
            <a:endParaRPr lang="da-DK" b="1">
              <a:latin typeface="Calibri"/>
              <a:ea typeface="Calibri"/>
              <a:cs typeface="Calibri"/>
            </a:endParaRPr>
          </a:p>
        </p:txBody>
      </p:sp>
      <p:pic>
        <p:nvPicPr>
          <p:cNvPr id="3" name="Billede 2" descr="Et billede, der indeholder tekst, skærmbillede, Font/skrifttype, nummer/tal&#10;&#10;Beskrivelsen er genereret automatisk">
            <a:extLst>
              <a:ext uri="{FF2B5EF4-FFF2-40B4-BE49-F238E27FC236}">
                <a16:creationId xmlns:a16="http://schemas.microsoft.com/office/drawing/2014/main" id="{6B155F18-409B-5521-E3DD-5D9AFE5FA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335" y="884564"/>
            <a:ext cx="8162390" cy="2329886"/>
          </a:xfrm>
          <a:prstGeom prst="rect">
            <a:avLst/>
          </a:prstGeom>
        </p:spPr>
      </p:pic>
      <p:pic>
        <p:nvPicPr>
          <p:cNvPr id="4" name="Billede 3" descr="Et billede, der indeholder tekst, Font/skrifttype, logo, Grafik&#10;&#10;Beskrivelsen er genereret automatisk">
            <a:extLst>
              <a:ext uri="{FF2B5EF4-FFF2-40B4-BE49-F238E27FC236}">
                <a16:creationId xmlns:a16="http://schemas.microsoft.com/office/drawing/2014/main" id="{B2B21712-EED2-114D-E9A6-35AA6CCA67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1005" y="3326586"/>
            <a:ext cx="3166841" cy="3335087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F247F941-D2A9-7BB1-ECE1-5631B57B18CA}"/>
              </a:ext>
            </a:extLst>
          </p:cNvPr>
          <p:cNvSpPr txBox="1"/>
          <p:nvPr/>
        </p:nvSpPr>
        <p:spPr>
          <a:xfrm>
            <a:off x="383103" y="3281930"/>
            <a:ext cx="4820234" cy="36933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da-DK">
                <a:latin typeface="Calibri Light"/>
                <a:ea typeface="Calibri Light"/>
                <a:cs typeface="Calibri Light"/>
              </a:rPr>
              <a:t>Økonomisk støtte fra DIF 2026-29.</a:t>
            </a:r>
          </a:p>
          <a:p>
            <a:pPr marL="285750" indent="-285750">
              <a:buFont typeface="Arial"/>
              <a:buChar char="•"/>
            </a:pPr>
            <a:r>
              <a:rPr lang="da-DK">
                <a:latin typeface="Calibri Light"/>
                <a:ea typeface="Calibri Light"/>
                <a:cs typeface="Calibri Light"/>
              </a:rPr>
              <a:t>Strategierne er vigtige styringsdokumenter.</a:t>
            </a:r>
          </a:p>
          <a:p>
            <a:pPr marL="285750" indent="-285750">
              <a:buFont typeface="Arial"/>
              <a:buChar char="•"/>
            </a:pPr>
            <a:r>
              <a:rPr lang="da-DK">
                <a:latin typeface="Calibri Light"/>
                <a:ea typeface="Calibri"/>
                <a:cs typeface="Calibri"/>
              </a:rPr>
              <a:t>Forventninger til processen, indsamling af data og input.</a:t>
            </a:r>
          </a:p>
          <a:p>
            <a:pPr marL="285750" indent="-285750">
              <a:buFont typeface="Arial"/>
              <a:buChar char="•"/>
            </a:pPr>
            <a:r>
              <a:rPr lang="da-DK">
                <a:latin typeface="Calibri Light"/>
                <a:ea typeface="Calibri Light"/>
                <a:cs typeface="Calibri Light"/>
              </a:rPr>
              <a:t>Hvordan bliver vi en attraktiv medspiller for DIF-idrætten?</a:t>
            </a:r>
          </a:p>
          <a:p>
            <a:pPr marL="742950" lvl="1" indent="-285750">
              <a:buFont typeface="Courier New"/>
              <a:buChar char="o"/>
            </a:pPr>
            <a:r>
              <a:rPr lang="da-DK">
                <a:latin typeface="Calibri Light"/>
                <a:ea typeface="Calibri Light"/>
                <a:cs typeface="Calibri Light"/>
              </a:rPr>
              <a:t>Vores eksekveringsevne er høj, og det har indflydelse på strategiforhandlingerne.</a:t>
            </a:r>
            <a:endParaRPr lang="da-DK">
              <a:latin typeface="Calibri" panose="020F0502020204030204"/>
              <a:ea typeface="Calibri"/>
              <a:cs typeface="Calibri"/>
            </a:endParaRPr>
          </a:p>
          <a:p>
            <a:pPr marL="742950" lvl="1" indent="-285750">
              <a:buFont typeface="Courier New"/>
              <a:buChar char="o"/>
            </a:pPr>
            <a:r>
              <a:rPr lang="da-DK">
                <a:latin typeface="Calibri Light"/>
                <a:ea typeface="Calibri Light"/>
                <a:cs typeface="Calibri Light"/>
              </a:rPr>
              <a:t>Good </a:t>
            </a:r>
            <a:r>
              <a:rPr lang="da-DK" err="1">
                <a:latin typeface="Calibri Light"/>
                <a:ea typeface="Calibri Light"/>
                <a:cs typeface="Calibri Light"/>
              </a:rPr>
              <a:t>Governance</a:t>
            </a:r>
            <a:r>
              <a:rPr lang="da-DK">
                <a:latin typeface="Calibri Light"/>
                <a:ea typeface="Calibri Light"/>
                <a:cs typeface="Calibri Light"/>
              </a:rPr>
              <a:t>  - atletik </a:t>
            </a:r>
            <a:endParaRPr lang="da-DK">
              <a:latin typeface="Calibri" panose="020F0502020204030204"/>
              <a:ea typeface="Calibri"/>
              <a:cs typeface="Calibri"/>
            </a:endParaRPr>
          </a:p>
          <a:p>
            <a:pPr marL="742950" lvl="1" indent="-285750">
              <a:buFont typeface="Courier New"/>
              <a:buChar char="o"/>
            </a:pPr>
            <a:r>
              <a:rPr lang="da-DK">
                <a:latin typeface="Calibri Light"/>
                <a:ea typeface="Calibri Light"/>
                <a:cs typeface="Calibri Light"/>
              </a:rPr>
              <a:t>Støtte op om DIF-idrættens politiske mål og visioner</a:t>
            </a:r>
            <a:endParaRPr lang="da-DK">
              <a:ea typeface="Calibri"/>
              <a:cs typeface="Calibri"/>
            </a:endParaRPr>
          </a:p>
          <a:p>
            <a:endParaRPr lang="da-DK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da-DK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1553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27B0D-A755-B056-6A18-3BBB0FF24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cs typeface="Calibri Light"/>
              </a:rPr>
              <a:t>Dagsorden</a:t>
            </a:r>
            <a:r>
              <a:rPr lang="en-US">
                <a:cs typeface="Calibri Light"/>
              </a:rPr>
              <a:t> for DFU's </a:t>
            </a:r>
            <a:r>
              <a:rPr lang="en-US" err="1">
                <a:cs typeface="Calibri Light"/>
              </a:rPr>
              <a:t>rep.møde</a:t>
            </a:r>
            <a:r>
              <a:rPr lang="en-US">
                <a:cs typeface="Calibri Light"/>
              </a:rPr>
              <a:t> 2024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B65170-DB02-0532-E302-4181C342AC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da-DK" sz="1100" b="1">
                <a:cs typeface="Calibri"/>
              </a:rPr>
              <a:t>Dagsorden for repræsentantskabsmødet d. 16. marts 2024</a:t>
            </a:r>
            <a:endParaRPr lang="en-US" sz="1100">
              <a:cs typeface="Calibri"/>
            </a:endParaRPr>
          </a:p>
          <a:p>
            <a:pPr marL="0" indent="0">
              <a:buNone/>
            </a:pPr>
            <a:r>
              <a:rPr lang="da-DK" sz="1100">
                <a:solidFill>
                  <a:schemeClr val="bg1">
                    <a:lumMod val="75000"/>
                  </a:schemeClr>
                </a:solidFill>
                <a:cs typeface="Calibri"/>
              </a:rPr>
              <a:t>1. Valg af dirigent</a:t>
            </a:r>
            <a:endParaRPr lang="en-US" sz="1100">
              <a:solidFill>
                <a:schemeClr val="bg1">
                  <a:lumMod val="75000"/>
                </a:schemeClr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 b="1">
                <a:cs typeface="Calibri"/>
              </a:rPr>
              <a:t>2. Aflæggelse af beretning fra formand</a:t>
            </a:r>
            <a:endParaRPr lang="en-US" sz="1100" b="1">
              <a:cs typeface="Calibri"/>
            </a:endParaRPr>
          </a:p>
          <a:p>
            <a:pPr marL="0" indent="0">
              <a:buNone/>
            </a:pPr>
            <a:r>
              <a:rPr lang="da-DK" sz="1100">
                <a:cs typeface="Calibri"/>
              </a:rPr>
              <a:t>3. Fremlæggelse og godkendelse af regnskab</a:t>
            </a:r>
            <a:endParaRPr lang="en-US" sz="1100">
              <a:cs typeface="Calibri"/>
            </a:endParaRPr>
          </a:p>
          <a:p>
            <a:pPr marL="0" indent="0">
              <a:buNone/>
            </a:pPr>
            <a:r>
              <a:rPr lang="da-DK" sz="1100">
                <a:cs typeface="Calibri"/>
              </a:rPr>
              <a:t>4. Behandling af indkomne forslag</a:t>
            </a:r>
            <a:endParaRPr lang="en-US" sz="1100">
              <a:cs typeface="Calibri"/>
            </a:endParaRPr>
          </a:p>
          <a:p>
            <a:pPr marL="0" indent="0">
              <a:buNone/>
            </a:pPr>
            <a:r>
              <a:rPr lang="da-DK" sz="1100">
                <a:cs typeface="Calibri"/>
              </a:rPr>
              <a:t>5. Fremlæggelse af budget, og godkendelse af kontingentets størrelse</a:t>
            </a:r>
            <a:endParaRPr lang="en-US" sz="1100">
              <a:cs typeface="Calibri"/>
            </a:endParaRPr>
          </a:p>
          <a:p>
            <a:pPr marL="0" indent="0">
              <a:buNone/>
            </a:pPr>
            <a:r>
              <a:rPr lang="da-DK" sz="1100">
                <a:cs typeface="Calibri"/>
              </a:rPr>
              <a:t>6. Valg af formand (Ordinær valg i lige år)</a:t>
            </a:r>
            <a:endParaRPr lang="en-US" sz="1100">
              <a:cs typeface="Calibri"/>
            </a:endParaRPr>
          </a:p>
          <a:p>
            <a:pPr marL="0" indent="0">
              <a:buNone/>
            </a:pPr>
            <a:r>
              <a:rPr lang="da-DK" sz="1100" i="1">
                <a:cs typeface="Calibri"/>
              </a:rPr>
              <a:t>7. Valg af næstformand (Ulige år)</a:t>
            </a:r>
            <a:r>
              <a:rPr lang="da-DK" sz="1100" b="1" i="1">
                <a:cs typeface="Calibri"/>
              </a:rPr>
              <a:t> – ekstraordinær på valg i 2024, se nedenfor</a:t>
            </a:r>
            <a:endParaRPr lang="en-US" sz="1100">
              <a:cs typeface="Calibri"/>
            </a:endParaRPr>
          </a:p>
          <a:p>
            <a:pPr marL="0" indent="0">
              <a:buNone/>
            </a:pPr>
            <a:r>
              <a:rPr lang="da-DK" sz="1100">
                <a:solidFill>
                  <a:srgbClr val="BFBFBF"/>
                </a:solidFill>
                <a:cs typeface="Calibri"/>
              </a:rPr>
              <a:t>8. Valg af økonomiansvarlig (Ulige år) </a:t>
            </a:r>
            <a:endParaRPr lang="en-US" sz="1100">
              <a:solidFill>
                <a:srgbClr val="BFBFBF"/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>
                <a:cs typeface="Calibri"/>
              </a:rPr>
              <a:t>9. Valg af teknisk sekretær (Ordinær valg i lige år)</a:t>
            </a:r>
            <a:endParaRPr lang="en-US" sz="1100">
              <a:cs typeface="Calibri"/>
            </a:endParaRPr>
          </a:p>
          <a:p>
            <a:pPr marL="0" indent="0">
              <a:buNone/>
            </a:pPr>
            <a:r>
              <a:rPr lang="da-DK" sz="1100">
                <a:solidFill>
                  <a:srgbClr val="BFBFBF"/>
                </a:solidFill>
                <a:cs typeface="Calibri"/>
              </a:rPr>
              <a:t>10. Valg af øvrige bestyrelsesmedlemmer - bestyrelsesmedlem med primært ansvar for elite (Ulige år)</a:t>
            </a:r>
            <a:endParaRPr lang="en-US" sz="1100">
              <a:solidFill>
                <a:srgbClr val="BFBFBF"/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>
                <a:cs typeface="Calibri"/>
              </a:rPr>
              <a:t>10. Valg af øvrige bestyrelsesmedlemmer - bestyrelsesmedlem med primært ansvar for bredde (Ordinær valg i lige år)</a:t>
            </a:r>
            <a:endParaRPr lang="en-US" sz="1100">
              <a:cs typeface="Calibri"/>
            </a:endParaRPr>
          </a:p>
          <a:p>
            <a:pPr marL="0" indent="0">
              <a:buNone/>
            </a:pPr>
            <a:r>
              <a:rPr lang="da-DK" sz="1100">
                <a:cs typeface="Calibri"/>
              </a:rPr>
              <a:t>11. Valg af første og anden suppleant til bestyrelsen.</a:t>
            </a:r>
            <a:endParaRPr lang="en-US" sz="1100">
              <a:cs typeface="Calibri"/>
            </a:endParaRPr>
          </a:p>
          <a:p>
            <a:pPr marL="0" indent="0">
              <a:buNone/>
            </a:pPr>
            <a:r>
              <a:rPr lang="da-DK" sz="1100">
                <a:cs typeface="Calibri"/>
              </a:rPr>
              <a:t>12. Valg af ordensudvalgsmedlem og suppleant.</a:t>
            </a:r>
            <a:endParaRPr lang="en-US" sz="1100">
              <a:cs typeface="Calibri"/>
            </a:endParaRPr>
          </a:p>
          <a:p>
            <a:pPr marL="0" indent="0">
              <a:buNone/>
            </a:pPr>
            <a:r>
              <a:rPr lang="da-DK" sz="1100">
                <a:cs typeface="Calibri"/>
              </a:rPr>
              <a:t>13. Valg af to revisorer og to revisorsuppleanter.</a:t>
            </a:r>
            <a:endParaRPr lang="en-US" sz="1100">
              <a:cs typeface="Calibri"/>
            </a:endParaRPr>
          </a:p>
          <a:p>
            <a:pPr marL="0" indent="0">
              <a:buNone/>
            </a:pPr>
            <a:r>
              <a:rPr lang="da-DK" sz="1100">
                <a:cs typeface="Calibri"/>
              </a:rPr>
              <a:t>14. Eventuelt.</a:t>
            </a:r>
            <a:endParaRPr lang="en-US" sz="1100">
              <a:cs typeface="Calibri"/>
            </a:endParaRP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49022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99548D-FB33-42C7-0C46-BD955E2BC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>
                <a:cs typeface="Calibri Light"/>
              </a:rPr>
              <a:t>Kort om DIF-idrættens kommende politiske program </a:t>
            </a:r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E0C870B-8DCC-2FFC-8AEF-88C267C543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da-DK" b="1">
                <a:solidFill>
                  <a:srgbClr val="2C373E"/>
                </a:solidFill>
                <a:ea typeface="+mn-lt"/>
                <a:cs typeface="+mn-lt"/>
              </a:rPr>
              <a:t>Unge</a:t>
            </a:r>
            <a:br>
              <a:rPr lang="da-DK" b="1">
                <a:ea typeface="+mn-lt"/>
                <a:cs typeface="+mn-lt"/>
              </a:rPr>
            </a:br>
            <a:r>
              <a:rPr lang="da-DK">
                <a:solidFill>
                  <a:srgbClr val="2C373E"/>
                </a:solidFill>
                <a:ea typeface="+mn-lt"/>
                <a:cs typeface="+mn-lt"/>
              </a:rPr>
              <a:t>Hvordan skaber vi attraktive idrætsmiljøer for unge?</a:t>
            </a:r>
            <a:endParaRPr lang="da-DK"/>
          </a:p>
          <a:p>
            <a:r>
              <a:rPr lang="da-DK" b="1">
                <a:solidFill>
                  <a:srgbClr val="2C373E"/>
                </a:solidFill>
                <a:ea typeface="+mn-lt"/>
                <a:cs typeface="+mn-lt"/>
              </a:rPr>
              <a:t>Frivillighed og professionalisering</a:t>
            </a:r>
            <a:br>
              <a:rPr lang="da-DK" b="1">
                <a:ea typeface="+mn-lt"/>
                <a:cs typeface="+mn-lt"/>
              </a:rPr>
            </a:br>
            <a:r>
              <a:rPr lang="da-DK">
                <a:solidFill>
                  <a:srgbClr val="2C373E"/>
                </a:solidFill>
                <a:ea typeface="+mn-lt"/>
                <a:cs typeface="+mn-lt"/>
              </a:rPr>
              <a:t>Hvordan kan vi fremme frivilligheden og styrke foreningslivet?</a:t>
            </a:r>
            <a:endParaRPr lang="da-DK"/>
          </a:p>
          <a:p>
            <a:r>
              <a:rPr lang="da-DK" b="1">
                <a:solidFill>
                  <a:srgbClr val="2C373E"/>
                </a:solidFill>
                <a:ea typeface="+mn-lt"/>
                <a:cs typeface="+mn-lt"/>
              </a:rPr>
              <a:t>Talentudvikling i dansk idræt</a:t>
            </a:r>
            <a:br>
              <a:rPr lang="da-DK" b="1">
                <a:ea typeface="+mn-lt"/>
                <a:cs typeface="+mn-lt"/>
              </a:rPr>
            </a:br>
            <a:r>
              <a:rPr lang="da-DK">
                <a:solidFill>
                  <a:srgbClr val="2C373E"/>
                </a:solidFill>
                <a:ea typeface="+mn-lt"/>
                <a:cs typeface="+mn-lt"/>
              </a:rPr>
              <a:t>Hvordan kan vi styrke talenterne?</a:t>
            </a:r>
            <a:endParaRPr lang="da-DK"/>
          </a:p>
          <a:p>
            <a:r>
              <a:rPr lang="da-DK" b="1">
                <a:solidFill>
                  <a:srgbClr val="2C373E"/>
                </a:solidFill>
                <a:ea typeface="+mn-lt"/>
                <a:cs typeface="+mn-lt"/>
              </a:rPr>
              <a:t>Samarbejde på tværs af idrætten</a:t>
            </a:r>
            <a:br>
              <a:rPr lang="da-DK" b="1">
                <a:ea typeface="+mn-lt"/>
                <a:cs typeface="+mn-lt"/>
              </a:rPr>
            </a:br>
            <a:r>
              <a:rPr lang="da-DK">
                <a:solidFill>
                  <a:srgbClr val="2C373E"/>
                </a:solidFill>
                <a:ea typeface="+mn-lt"/>
                <a:cs typeface="+mn-lt"/>
              </a:rPr>
              <a:t>Hvordan kan vi forbedre samarbejdet på tværs af forbund og idrætter?</a:t>
            </a:r>
            <a:endParaRPr lang="da-DK"/>
          </a:p>
          <a:p>
            <a:endParaRPr lang="da-DK">
              <a:ea typeface="Calibri"/>
              <a:cs typeface="Calibri"/>
            </a:endParaRPr>
          </a:p>
          <a:p>
            <a:endParaRPr lang="da-DK">
              <a:cs typeface="Calibri"/>
            </a:endParaRPr>
          </a:p>
          <a:p>
            <a:endParaRPr lang="da-DK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36977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96E26-3038-5225-CA8E-EA83AD53B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cs typeface="Calibri Light"/>
              </a:rPr>
              <a:t>Klubudfordringer</a:t>
            </a:r>
            <a:endParaRPr lang="en-US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B463AF-75B0-82C6-6749-19E4DD7961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>
                <a:cs typeface="Calibri"/>
              </a:rPr>
              <a:t>Forventninger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til</a:t>
            </a:r>
            <a:r>
              <a:rPr lang="en-US" dirty="0">
                <a:cs typeface="Calibri"/>
              </a:rPr>
              <a:t> DFU's </a:t>
            </a:r>
            <a:r>
              <a:rPr lang="en-US" dirty="0" err="1">
                <a:cs typeface="Calibri"/>
              </a:rPr>
              <a:t>bestyrelse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og</a:t>
            </a:r>
            <a:r>
              <a:rPr lang="en-US" dirty="0">
                <a:cs typeface="Calibri"/>
              </a:rPr>
              <a:t> administration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>
                <a:cs typeface="Calibri"/>
              </a:rPr>
              <a:t>Hvad </a:t>
            </a:r>
            <a:r>
              <a:rPr lang="en-US" dirty="0" err="1">
                <a:cs typeface="Calibri"/>
              </a:rPr>
              <a:t>skal</a:t>
            </a:r>
            <a:r>
              <a:rPr lang="en-US" dirty="0">
                <a:cs typeface="Calibri"/>
              </a:rPr>
              <a:t> vi </a:t>
            </a:r>
            <a:r>
              <a:rPr lang="en-US" dirty="0" err="1">
                <a:cs typeface="Calibri"/>
              </a:rPr>
              <a:t>kunne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løfte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og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hjælpe</a:t>
            </a:r>
            <a:r>
              <a:rPr lang="en-US" dirty="0">
                <a:cs typeface="Calibri"/>
              </a:rPr>
              <a:t> med?</a:t>
            </a:r>
          </a:p>
          <a:p>
            <a:r>
              <a:rPr lang="en-US" dirty="0">
                <a:cs typeface="Calibri"/>
              </a:rPr>
              <a:t>Hvad </a:t>
            </a:r>
            <a:r>
              <a:rPr lang="en-US" dirty="0" err="1">
                <a:cs typeface="Calibri"/>
              </a:rPr>
              <a:t>kan</a:t>
            </a:r>
            <a:r>
              <a:rPr lang="en-US" dirty="0">
                <a:cs typeface="Calibri"/>
              </a:rPr>
              <a:t> vi </a:t>
            </a:r>
            <a:r>
              <a:rPr lang="en-US" dirty="0" err="1">
                <a:cs typeface="Calibri"/>
              </a:rPr>
              <a:t>tilbyde</a:t>
            </a:r>
            <a:r>
              <a:rPr lang="en-US" dirty="0">
                <a:cs typeface="Calibri"/>
              </a:rPr>
              <a:t> I </a:t>
            </a:r>
            <a:r>
              <a:rPr lang="en-US" dirty="0" err="1">
                <a:cs typeface="Calibri"/>
              </a:rPr>
              <a:t>dag</a:t>
            </a:r>
            <a:endParaRPr lang="en-US" dirty="0">
              <a:cs typeface="Calibri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>
                <a:cs typeface="Calibri"/>
              </a:rPr>
              <a:t>Sparring, </a:t>
            </a:r>
            <a:r>
              <a:rPr lang="en-US" dirty="0" err="1">
                <a:cs typeface="Calibri"/>
              </a:rPr>
              <a:t>vejledning</a:t>
            </a:r>
            <a:r>
              <a:rPr lang="en-US" dirty="0">
                <a:cs typeface="Calibri"/>
              </a:rPr>
              <a:t>, </a:t>
            </a:r>
            <a:r>
              <a:rPr lang="en-US" dirty="0" err="1">
                <a:cs typeface="Calibri"/>
              </a:rPr>
              <a:t>politisk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støtte</a:t>
            </a:r>
            <a:r>
              <a:rPr lang="en-US" dirty="0">
                <a:cs typeface="Calibri"/>
              </a:rPr>
              <a:t>, </a:t>
            </a:r>
            <a:r>
              <a:rPr lang="en-US" dirty="0" err="1">
                <a:cs typeface="Calibri"/>
              </a:rPr>
              <a:t>facilitering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af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samarbejde</a:t>
            </a:r>
            <a:endParaRPr lang="en-US">
              <a:cs typeface="Calibri"/>
            </a:endParaRPr>
          </a:p>
          <a:p>
            <a:r>
              <a:rPr lang="en-US" dirty="0">
                <a:cs typeface="Calibri"/>
              </a:rPr>
              <a:t>Vi </a:t>
            </a:r>
            <a:r>
              <a:rPr lang="en-US" dirty="0" err="1">
                <a:cs typeface="Calibri"/>
              </a:rPr>
              <a:t>har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brug</a:t>
            </a:r>
            <a:r>
              <a:rPr lang="en-US" dirty="0">
                <a:cs typeface="Calibri"/>
              </a:rPr>
              <a:t> for </a:t>
            </a:r>
            <a:r>
              <a:rPr lang="en-US" dirty="0" err="1">
                <a:cs typeface="Calibri"/>
              </a:rPr>
              <a:t>jeres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tillid</a:t>
            </a:r>
            <a:r>
              <a:rPr lang="en-US" dirty="0">
                <a:cs typeface="Calibri"/>
              </a:rPr>
              <a:t>, </a:t>
            </a:r>
            <a:r>
              <a:rPr lang="en-US" dirty="0" err="1">
                <a:cs typeface="Calibri"/>
              </a:rPr>
              <a:t>og</a:t>
            </a:r>
            <a:r>
              <a:rPr lang="en-US" dirty="0">
                <a:cs typeface="Calibri"/>
              </a:rPr>
              <a:t> involver </a:t>
            </a:r>
            <a:r>
              <a:rPr lang="en-US" dirty="0" err="1">
                <a:cs typeface="Calibri"/>
              </a:rPr>
              <a:t>os</a:t>
            </a:r>
            <a:r>
              <a:rPr lang="en-US" dirty="0">
                <a:cs typeface="Calibri"/>
              </a:rPr>
              <a:t> I </a:t>
            </a:r>
            <a:r>
              <a:rPr lang="en-US" dirty="0" err="1">
                <a:cs typeface="Calibri"/>
              </a:rPr>
              <a:t>jeres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overvejelser</a:t>
            </a:r>
            <a:endParaRPr lang="en-US" dirty="0">
              <a:cs typeface="Calibri"/>
            </a:endParaRPr>
          </a:p>
          <a:p>
            <a:r>
              <a:rPr lang="en-US" dirty="0" err="1">
                <a:cs typeface="Calibri"/>
              </a:rPr>
              <a:t>Facilitere</a:t>
            </a:r>
            <a:r>
              <a:rPr lang="en-US" dirty="0">
                <a:cs typeface="Calibri"/>
              </a:rPr>
              <a:t> et </a:t>
            </a:r>
            <a:r>
              <a:rPr lang="en-US" dirty="0" err="1">
                <a:cs typeface="Calibri"/>
              </a:rPr>
              <a:t>møde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mellem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klubberne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og</a:t>
            </a:r>
            <a:r>
              <a:rPr lang="en-US" dirty="0">
                <a:cs typeface="Calibri"/>
              </a:rPr>
              <a:t> KDA</a:t>
            </a:r>
          </a:p>
          <a:p>
            <a:r>
              <a:rPr lang="en-US" dirty="0">
                <a:cs typeface="Calibri"/>
              </a:rPr>
              <a:t>DIF-</a:t>
            </a:r>
            <a:r>
              <a:rPr lang="en-US" dirty="0" err="1">
                <a:cs typeface="Calibri"/>
              </a:rPr>
              <a:t>lån</a:t>
            </a:r>
            <a:endParaRPr lang="en-US" dirty="0">
              <a:cs typeface="Calibri"/>
            </a:endParaRPr>
          </a:p>
          <a:p>
            <a:r>
              <a:rPr lang="en-US" err="1">
                <a:cs typeface="Calibri"/>
              </a:rPr>
              <a:t>Naviair</a:t>
            </a:r>
            <a:endParaRPr lang="en-US" dirty="0">
              <a:cs typeface="Calibri"/>
            </a:endParaRPr>
          </a:p>
          <a:p>
            <a:r>
              <a:rPr lang="en-US" dirty="0" err="1">
                <a:cs typeface="Calibri"/>
              </a:rPr>
              <a:t>Ansøgninger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til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puljer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og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fonde</a:t>
            </a:r>
          </a:p>
          <a:p>
            <a:r>
              <a:rPr lang="en-US" dirty="0">
                <a:cs typeface="Calibri"/>
              </a:rPr>
              <a:t>Men </a:t>
            </a:r>
            <a:r>
              <a:rPr lang="en-US" dirty="0" err="1">
                <a:cs typeface="Calibri"/>
              </a:rPr>
              <a:t>hvad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kan</a:t>
            </a:r>
            <a:r>
              <a:rPr lang="en-US" dirty="0">
                <a:cs typeface="Calibri"/>
              </a:rPr>
              <a:t> I </a:t>
            </a:r>
            <a:r>
              <a:rPr lang="en-US" dirty="0" err="1">
                <a:cs typeface="Calibri"/>
              </a:rPr>
              <a:t>hjælpe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hinanden</a:t>
            </a:r>
            <a:r>
              <a:rPr lang="en-US" dirty="0">
                <a:cs typeface="Calibri"/>
              </a:rPr>
              <a:t> med??</a:t>
            </a:r>
          </a:p>
        </p:txBody>
      </p:sp>
    </p:spTree>
    <p:extLst>
      <p:ext uri="{BB962C8B-B14F-4D97-AF65-F5344CB8AC3E}">
        <p14:creationId xmlns:p14="http://schemas.microsoft.com/office/powerpoint/2010/main" val="5658637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D0A3ED-6CD5-4885-8B8C-09799BDFD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>
                <a:ea typeface="Calibri Light"/>
                <a:cs typeface="Calibri Light"/>
              </a:rPr>
              <a:t>Kommunikation / Hvordan vil DFU være?</a:t>
            </a:r>
            <a:endParaRPr lang="da-DK" err="1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BFC21DF-7F26-67B1-1071-AEC2B6E748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47367"/>
            <a:ext cx="7886700" cy="472959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a-DK" sz="2000">
                <a:cs typeface="Calibri"/>
              </a:rPr>
              <a:t>Hvilke historier skal vi have på </a:t>
            </a:r>
            <a:r>
              <a:rPr lang="da-DK" sz="2000" err="1">
                <a:cs typeface="Calibri"/>
              </a:rPr>
              <a:t>DFU's</a:t>
            </a:r>
            <a:r>
              <a:rPr lang="da-DK" sz="2000">
                <a:cs typeface="Calibri"/>
              </a:rPr>
              <a:t> platforme</a:t>
            </a:r>
          </a:p>
          <a:p>
            <a:endParaRPr lang="da-DK"/>
          </a:p>
          <a:p>
            <a:endParaRPr lang="da-DK">
              <a:ea typeface="Calibri"/>
              <a:cs typeface="Calibri"/>
            </a:endParaRPr>
          </a:p>
        </p:txBody>
      </p:sp>
      <p:pic>
        <p:nvPicPr>
          <p:cNvPr id="5" name="Billede 4" descr="Et billede, der indeholder tekst, faldskærm, udendørs, sky&#10;&#10;Beskrivelsen er genereret automatisk">
            <a:extLst>
              <a:ext uri="{FF2B5EF4-FFF2-40B4-BE49-F238E27FC236}">
                <a16:creationId xmlns:a16="http://schemas.microsoft.com/office/drawing/2014/main" id="{62B7CFF1-E560-6C65-B943-B17C79305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6272" y="3887842"/>
            <a:ext cx="2215922" cy="2223506"/>
          </a:xfrm>
          <a:prstGeom prst="rect">
            <a:avLst/>
          </a:prstGeom>
        </p:spPr>
      </p:pic>
      <p:pic>
        <p:nvPicPr>
          <p:cNvPr id="4" name="Billede 3" descr="Et billede, der indeholder tekst, skærmbillede, faldskærm, udendørs&#10;&#10;Beskrivelsen er genereret automatisk">
            <a:extLst>
              <a:ext uri="{FF2B5EF4-FFF2-40B4-BE49-F238E27FC236}">
                <a16:creationId xmlns:a16="http://schemas.microsoft.com/office/drawing/2014/main" id="{AF0F4DD6-B9BB-4FCB-EEF0-D840C3BCB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003" y="1963657"/>
            <a:ext cx="2421024" cy="2379744"/>
          </a:xfrm>
          <a:prstGeom prst="rect">
            <a:avLst/>
          </a:prstGeom>
        </p:spPr>
      </p:pic>
      <p:pic>
        <p:nvPicPr>
          <p:cNvPr id="7" name="Billede 6" descr="Et billede, der indeholder sky, udendørs, Ekstremsport, eventyr&#10;&#10;Beskrivelsen er genereret automatisk">
            <a:extLst>
              <a:ext uri="{FF2B5EF4-FFF2-40B4-BE49-F238E27FC236}">
                <a16:creationId xmlns:a16="http://schemas.microsoft.com/office/drawing/2014/main" id="{CEC06F4A-07DD-08BE-4797-6904046CFF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838" y="2130831"/>
            <a:ext cx="2524469" cy="1428751"/>
          </a:xfrm>
          <a:prstGeom prst="rect">
            <a:avLst/>
          </a:prstGeom>
        </p:spPr>
      </p:pic>
      <p:pic>
        <p:nvPicPr>
          <p:cNvPr id="8" name="Billede 7" descr="Et billede, der indeholder tekst, græs, udendørs, sky&#10;&#10;Beskrivelsen er genereret automatisk">
            <a:extLst>
              <a:ext uri="{FF2B5EF4-FFF2-40B4-BE49-F238E27FC236}">
                <a16:creationId xmlns:a16="http://schemas.microsoft.com/office/drawing/2014/main" id="{C93B4FEA-DA5E-D106-440F-7A62892B0F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548" y="3432891"/>
            <a:ext cx="1337272" cy="2281068"/>
          </a:xfrm>
          <a:prstGeom prst="rect">
            <a:avLst/>
          </a:prstGeom>
        </p:spPr>
      </p:pic>
      <p:pic>
        <p:nvPicPr>
          <p:cNvPr id="13" name="Billede 12" descr="Et billede, der indeholder sky, udendørs, faldskærm, Faldskærmsudspring&#10;&#10;Beskrivelsen er genereret automatisk">
            <a:extLst>
              <a:ext uri="{FF2B5EF4-FFF2-40B4-BE49-F238E27FC236}">
                <a16:creationId xmlns:a16="http://schemas.microsoft.com/office/drawing/2014/main" id="{59095ACC-5A66-C456-E3AD-7C452B45EC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6469" y="3244073"/>
            <a:ext cx="1194806" cy="1524548"/>
          </a:xfrm>
          <a:prstGeom prst="rect">
            <a:avLst/>
          </a:prstGeom>
        </p:spPr>
      </p:pic>
      <p:pic>
        <p:nvPicPr>
          <p:cNvPr id="12" name="Billede 11" descr="Et billede, der indeholder tøj, person, Ansigt, smil&#10;&#10;Beskrivelsen er genereret automatisk">
            <a:extLst>
              <a:ext uri="{FF2B5EF4-FFF2-40B4-BE49-F238E27FC236}">
                <a16:creationId xmlns:a16="http://schemas.microsoft.com/office/drawing/2014/main" id="{24C705A8-2DC9-9ECB-0F38-7B8C763E31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4141" y="4450627"/>
            <a:ext cx="1656117" cy="1656117"/>
          </a:xfrm>
          <a:prstGeom prst="rect">
            <a:avLst/>
          </a:prstGeom>
        </p:spPr>
      </p:pic>
      <p:pic>
        <p:nvPicPr>
          <p:cNvPr id="6" name="Billede 5" descr="Et billede, der indeholder person, udendørs, dykkerbriller, eventyr&#10;&#10;Beskrivelsen er genereret automatisk">
            <a:extLst>
              <a:ext uri="{FF2B5EF4-FFF2-40B4-BE49-F238E27FC236}">
                <a16:creationId xmlns:a16="http://schemas.microsoft.com/office/drawing/2014/main" id="{118BAF3E-2CB5-85D6-527D-D2795B4B4D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8066" y="2208531"/>
            <a:ext cx="1677497" cy="951815"/>
          </a:xfrm>
          <a:prstGeom prst="rect">
            <a:avLst/>
          </a:prstGeom>
        </p:spPr>
      </p:pic>
      <p:pic>
        <p:nvPicPr>
          <p:cNvPr id="9" name="Billede 8" descr="Et billede, der indeholder tekst, person, tøj, jord&#10;&#10;Beskrivelsen er genereret automatisk">
            <a:extLst>
              <a:ext uri="{FF2B5EF4-FFF2-40B4-BE49-F238E27FC236}">
                <a16:creationId xmlns:a16="http://schemas.microsoft.com/office/drawing/2014/main" id="{9FC55B52-8969-FB42-D103-1F0D2EEE46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63901" y="3554371"/>
            <a:ext cx="1422583" cy="1052548"/>
          </a:xfrm>
          <a:prstGeom prst="rect">
            <a:avLst/>
          </a:prstGeom>
        </p:spPr>
      </p:pic>
      <p:pic>
        <p:nvPicPr>
          <p:cNvPr id="10" name="Billede 9" descr="Et billede, der indeholder tegning, Dyrefigur, tegneserie, clipart&#10;&#10;Beskrivelsen er genereret automatisk">
            <a:extLst>
              <a:ext uri="{FF2B5EF4-FFF2-40B4-BE49-F238E27FC236}">
                <a16:creationId xmlns:a16="http://schemas.microsoft.com/office/drawing/2014/main" id="{B22BB20F-2106-0064-965C-B455F539CD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81404" y="4604610"/>
            <a:ext cx="816097" cy="1483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9121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D0A3ED-6CD5-4885-8B8C-09799BDFD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>
                <a:ea typeface="Calibri Light"/>
                <a:cs typeface="Calibri Light"/>
              </a:rPr>
              <a:t>Kommunikation </a:t>
            </a:r>
            <a:endParaRPr lang="da-DK" err="1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BFC21DF-7F26-67B1-1071-AEC2B6E748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02280"/>
            <a:ext cx="7886700" cy="447468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a-DK" sz="2000">
                <a:ea typeface="Calibri"/>
                <a:cs typeface="Calibri"/>
              </a:rPr>
              <a:t>Formidler og støtter DFU's strategi</a:t>
            </a:r>
          </a:p>
          <a:p>
            <a:r>
              <a:rPr lang="da-DK" sz="2000">
                <a:ea typeface="Calibri"/>
                <a:cs typeface="Calibri"/>
              </a:rPr>
              <a:t>Mulighederne i faldskærmsidrætten - flere medlemmer</a:t>
            </a:r>
          </a:p>
          <a:p>
            <a:r>
              <a:rPr lang="da-DK" sz="2000">
                <a:ea typeface="Calibri"/>
                <a:cs typeface="Calibri"/>
              </a:rPr>
              <a:t>Elevfokus + Fra C-springer til? + Stærke fællesskaber </a:t>
            </a:r>
            <a:endParaRPr lang="da-DK"/>
          </a:p>
          <a:p>
            <a:r>
              <a:rPr lang="da-DK" sz="2000">
                <a:ea typeface="Calibri"/>
                <a:cs typeface="Calibri"/>
              </a:rPr>
              <a:t>VR historier – kom ind i sporten +</a:t>
            </a:r>
            <a:endParaRPr lang="da-DK">
              <a:ea typeface="Calibri"/>
              <a:cs typeface="Calibri"/>
            </a:endParaRPr>
          </a:p>
          <a:p>
            <a:r>
              <a:rPr lang="da-DK" sz="2000">
                <a:ea typeface="Calibri"/>
                <a:cs typeface="Calibri"/>
              </a:rPr>
              <a:t>Grønne klubinitiativer </a:t>
            </a:r>
            <a:endParaRPr lang="da-DK">
              <a:ea typeface="Calibri"/>
              <a:cs typeface="Calibri"/>
            </a:endParaRPr>
          </a:p>
          <a:p>
            <a:endParaRPr lang="da-DK" sz="2000">
              <a:ea typeface="Calibri"/>
              <a:cs typeface="Calibri"/>
            </a:endParaRPr>
          </a:p>
          <a:p>
            <a:endParaRPr lang="da-DK" sz="2000">
              <a:ea typeface="Calibri"/>
              <a:cs typeface="Calibri"/>
            </a:endParaRPr>
          </a:p>
          <a:p>
            <a:pPr marL="0" indent="0">
              <a:buNone/>
            </a:pPr>
            <a:br>
              <a:rPr lang="da-DK">
                <a:ea typeface="Calibri"/>
                <a:cs typeface="Calibri"/>
              </a:rPr>
            </a:br>
            <a:endParaRPr lang="da-DK">
              <a:cs typeface="Calibri"/>
            </a:endParaRPr>
          </a:p>
          <a:p>
            <a:endParaRPr lang="da-DK">
              <a:ea typeface="Calibri"/>
              <a:cs typeface="Calibri"/>
            </a:endParaRP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ECEBE488-607C-7559-0236-2F02B8245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692" y="3944702"/>
            <a:ext cx="2137349" cy="2112373"/>
          </a:xfrm>
          <a:prstGeom prst="rect">
            <a:avLst/>
          </a:prstGeom>
        </p:spPr>
      </p:pic>
      <p:pic>
        <p:nvPicPr>
          <p:cNvPr id="6" name="Billede 5" descr="Et billede, der indeholder tøj, person, udendørs, menneske&#10;&#10;Beskrivelsen er genereret automatisk">
            <a:extLst>
              <a:ext uri="{FF2B5EF4-FFF2-40B4-BE49-F238E27FC236}">
                <a16:creationId xmlns:a16="http://schemas.microsoft.com/office/drawing/2014/main" id="{640652FD-668C-5896-E6B7-2968941AF4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92" t="28253" r="-290" b="216"/>
          <a:stretch/>
        </p:blipFill>
        <p:spPr>
          <a:xfrm>
            <a:off x="2976894" y="3948705"/>
            <a:ext cx="2201055" cy="2098522"/>
          </a:xfrm>
          <a:prstGeom prst="rect">
            <a:avLst/>
          </a:prstGeom>
          <a:ln>
            <a:noFill/>
          </a:ln>
        </p:spPr>
      </p:pic>
      <p:pic>
        <p:nvPicPr>
          <p:cNvPr id="7" name="Billede 6" descr="Et billede, der indeholder udendørs, træ, plante, græs&#10;&#10;Beskrivelsen er genereret automatisk">
            <a:extLst>
              <a:ext uri="{FF2B5EF4-FFF2-40B4-BE49-F238E27FC236}">
                <a16:creationId xmlns:a16="http://schemas.microsoft.com/office/drawing/2014/main" id="{0B76D065-8316-FB62-F62F-6E1D717527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73" r="12816" b="-276"/>
          <a:stretch/>
        </p:blipFill>
        <p:spPr>
          <a:xfrm>
            <a:off x="5319313" y="3947606"/>
            <a:ext cx="3083640" cy="2096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6058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D0A3ED-6CD5-4885-8B8C-09799BDFD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>
                <a:ea typeface="Calibri Light"/>
                <a:cs typeface="Calibri Light"/>
              </a:rPr>
              <a:t>Skydive.dk  </a:t>
            </a:r>
            <a:endParaRPr lang="da-DK" err="1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BFC21DF-7F26-67B1-1071-AEC2B6E748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da-DK"/>
          </a:p>
          <a:p>
            <a:endParaRPr lang="da-DK">
              <a:ea typeface="Calibri"/>
              <a:cs typeface="Calibri"/>
            </a:endParaRPr>
          </a:p>
          <a:p>
            <a:endParaRPr lang="da-DK"/>
          </a:p>
          <a:p>
            <a:endParaRPr lang="da-DK">
              <a:ea typeface="Calibri"/>
              <a:cs typeface="Calibri"/>
            </a:endParaRP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9AAF3014-78A5-BD82-CE84-7DD8597AF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220522"/>
            <a:ext cx="6224827" cy="440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5487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D0A3ED-6CD5-4885-8B8C-09799BDFD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>
                <a:ea typeface="Calibri Light"/>
                <a:cs typeface="Calibri Light"/>
              </a:rPr>
              <a:t>Skydive.dk </a:t>
            </a:r>
            <a:endParaRPr lang="da-DK" err="1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BFC21DF-7F26-67B1-1071-AEC2B6E748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da-DK"/>
          </a:p>
          <a:p>
            <a:endParaRPr lang="da-DK">
              <a:ea typeface="Calibri"/>
              <a:cs typeface="Calibri"/>
            </a:endParaRPr>
          </a:p>
          <a:p>
            <a:endParaRPr lang="da-DK"/>
          </a:p>
          <a:p>
            <a:endParaRPr lang="da-DK">
              <a:ea typeface="Calibri"/>
              <a:cs typeface="Calibri"/>
            </a:endParaRP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324043DA-0DD6-99BE-9997-C124507914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338" y="1228410"/>
            <a:ext cx="6635978" cy="471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6854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D0A3ED-6CD5-4885-8B8C-09799BDFD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>
                <a:ea typeface="Calibri Light"/>
                <a:cs typeface="Calibri Light"/>
              </a:rPr>
              <a:t>Skydive.dk </a:t>
            </a:r>
            <a:endParaRPr lang="da-DK" err="1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BFC21DF-7F26-67B1-1071-AEC2B6E748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da-DK"/>
          </a:p>
          <a:p>
            <a:endParaRPr lang="da-DK">
              <a:ea typeface="Calibri"/>
              <a:cs typeface="Calibri"/>
            </a:endParaRPr>
          </a:p>
          <a:p>
            <a:endParaRPr lang="da-DK"/>
          </a:p>
          <a:p>
            <a:endParaRPr lang="da-DK">
              <a:ea typeface="Calibri"/>
              <a:cs typeface="Calibri"/>
            </a:endParaRP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5B820052-3E5A-3947-A149-623865840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561" y="1188073"/>
            <a:ext cx="6561971" cy="465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7362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07743-4005-D101-2971-9A78A450C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cs typeface="Calibri Light"/>
              </a:rPr>
              <a:t>Lidt</a:t>
            </a:r>
            <a:r>
              <a:rPr lang="en-US">
                <a:cs typeface="Calibri Light"/>
              </a:rPr>
              <a:t> </a:t>
            </a:r>
            <a:r>
              <a:rPr lang="en-US" err="1">
                <a:cs typeface="Calibri Light"/>
              </a:rPr>
              <a:t>fra</a:t>
            </a:r>
            <a:r>
              <a:rPr lang="en-US">
                <a:cs typeface="Calibri Light"/>
              </a:rPr>
              <a:t> SU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CE2B2E-FC15-A8B2-BD45-D138FAD3D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801" y="1558819"/>
            <a:ext cx="78867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cs typeface="Calibri"/>
              </a:rPr>
              <a:t>Godt </a:t>
            </a:r>
            <a:r>
              <a:rPr lang="en-US" err="1">
                <a:cs typeface="Calibri"/>
              </a:rPr>
              <a:t>og</a:t>
            </a:r>
            <a:r>
              <a:rPr lang="en-US" dirty="0">
                <a:cs typeface="Calibri"/>
              </a:rPr>
              <a:t> </a:t>
            </a:r>
            <a:r>
              <a:rPr lang="en-US" err="1">
                <a:cs typeface="Calibri"/>
              </a:rPr>
              <a:t>spændende</a:t>
            </a:r>
            <a:r>
              <a:rPr lang="en-US" dirty="0">
                <a:cs typeface="Calibri"/>
              </a:rPr>
              <a:t> ISC </a:t>
            </a:r>
            <a:r>
              <a:rPr lang="en-US" err="1">
                <a:cs typeface="Calibri"/>
              </a:rPr>
              <a:t>møde</a:t>
            </a:r>
            <a:endParaRPr lang="en-US">
              <a:cs typeface="Calibri" panose="020F0502020204030204"/>
            </a:endParaRPr>
          </a:p>
          <a:p>
            <a:r>
              <a:rPr lang="en-US" sz="2000" dirty="0">
                <a:cs typeface="Calibri"/>
              </a:rPr>
              <a:t>Ny </a:t>
            </a:r>
            <a:r>
              <a:rPr lang="en-US" sz="2000" err="1">
                <a:cs typeface="Calibri"/>
              </a:rPr>
              <a:t>bestyrelse</a:t>
            </a:r>
            <a:r>
              <a:rPr lang="en-US" sz="2000" dirty="0">
                <a:cs typeface="Calibri"/>
              </a:rPr>
              <a:t> med </a:t>
            </a:r>
            <a:r>
              <a:rPr lang="en-US" sz="2000" err="1">
                <a:cs typeface="Calibri"/>
              </a:rPr>
              <a:t>en</a:t>
            </a:r>
            <a:r>
              <a:rPr lang="en-US" sz="2000" dirty="0">
                <a:cs typeface="Calibri"/>
              </a:rPr>
              <a:t> </a:t>
            </a:r>
            <a:r>
              <a:rPr lang="en-US" sz="2000" err="1">
                <a:cs typeface="Calibri"/>
              </a:rPr>
              <a:t>formand</a:t>
            </a:r>
            <a:r>
              <a:rPr lang="en-US" sz="2000" dirty="0">
                <a:cs typeface="Calibri"/>
              </a:rPr>
              <a:t> med </a:t>
            </a:r>
            <a:r>
              <a:rPr lang="en-US" sz="2000" err="1">
                <a:cs typeface="Calibri"/>
              </a:rPr>
              <a:t>kant</a:t>
            </a:r>
            <a:endParaRPr lang="en-US" sz="2000">
              <a:cs typeface="Calibri" panose="020F0502020204030204"/>
            </a:endParaRPr>
          </a:p>
          <a:p>
            <a:r>
              <a:rPr lang="en-US" sz="2000" err="1">
                <a:cs typeface="Calibri"/>
              </a:rPr>
              <a:t>Prisen</a:t>
            </a:r>
            <a:r>
              <a:rPr lang="en-US" sz="2000" dirty="0">
                <a:cs typeface="Calibri"/>
              </a:rPr>
              <a:t> for </a:t>
            </a:r>
            <a:r>
              <a:rPr lang="en-US" sz="2000" err="1">
                <a:cs typeface="Calibri"/>
              </a:rPr>
              <a:t>konkurrencedeltagelse</a:t>
            </a:r>
            <a:r>
              <a:rPr lang="en-US" sz="2000" dirty="0">
                <a:cs typeface="Calibri"/>
              </a:rPr>
              <a:t> </a:t>
            </a:r>
            <a:r>
              <a:rPr lang="en-US" sz="2000" err="1">
                <a:cs typeface="Calibri"/>
              </a:rPr>
              <a:t>fortsætter</a:t>
            </a:r>
            <a:r>
              <a:rPr lang="en-US" sz="2000" dirty="0">
                <a:cs typeface="Calibri"/>
              </a:rPr>
              <a:t> med at </a:t>
            </a:r>
            <a:r>
              <a:rPr lang="en-US" sz="2000" err="1">
                <a:cs typeface="Calibri"/>
              </a:rPr>
              <a:t>stige</a:t>
            </a:r>
            <a:endParaRPr lang="en-US" sz="2000">
              <a:cs typeface="Calibri"/>
            </a:endParaRPr>
          </a:p>
          <a:p>
            <a:pPr marL="0" indent="0">
              <a:buNone/>
            </a:pPr>
            <a:r>
              <a:rPr lang="en-US" dirty="0">
                <a:cs typeface="Calibri"/>
              </a:rPr>
              <a:t>ESG er </a:t>
            </a:r>
            <a:r>
              <a:rPr lang="en-US" err="1">
                <a:cs typeface="Calibri"/>
              </a:rPr>
              <a:t>slet</a:t>
            </a:r>
            <a:r>
              <a:rPr lang="en-US" dirty="0">
                <a:cs typeface="Calibri"/>
              </a:rPr>
              <a:t> </a:t>
            </a:r>
            <a:r>
              <a:rPr lang="en-US" err="1">
                <a:cs typeface="Calibri"/>
              </a:rPr>
              <a:t>ikke</a:t>
            </a:r>
            <a:r>
              <a:rPr lang="en-US" dirty="0">
                <a:cs typeface="Calibri"/>
              </a:rPr>
              <a:t> </a:t>
            </a:r>
            <a:r>
              <a:rPr lang="en-US" err="1">
                <a:cs typeface="Calibri"/>
              </a:rPr>
              <a:t>på</a:t>
            </a:r>
            <a:r>
              <a:rPr lang="en-US" dirty="0">
                <a:cs typeface="Calibri"/>
              </a:rPr>
              <a:t> den store </a:t>
            </a:r>
            <a:r>
              <a:rPr lang="en-US" err="1">
                <a:cs typeface="Calibri"/>
              </a:rPr>
              <a:t>internationale</a:t>
            </a:r>
            <a:r>
              <a:rPr lang="en-US" dirty="0">
                <a:cs typeface="Calibri"/>
              </a:rPr>
              <a:t> radar, </a:t>
            </a:r>
            <a:r>
              <a:rPr lang="en-US" err="1">
                <a:cs typeface="Calibri"/>
              </a:rPr>
              <a:t>hvilket</a:t>
            </a:r>
            <a:r>
              <a:rPr lang="en-US" dirty="0">
                <a:cs typeface="Calibri"/>
              </a:rPr>
              <a:t> </a:t>
            </a:r>
            <a:r>
              <a:rPr lang="en-US" err="1">
                <a:cs typeface="Calibri"/>
              </a:rPr>
              <a:t>også</a:t>
            </a:r>
            <a:r>
              <a:rPr lang="en-US" dirty="0">
                <a:cs typeface="Calibri"/>
              </a:rPr>
              <a:t> </a:t>
            </a:r>
            <a:r>
              <a:rPr lang="en-US" err="1">
                <a:cs typeface="Calibri"/>
              </a:rPr>
              <a:t>understreges</a:t>
            </a:r>
            <a:r>
              <a:rPr lang="en-US" dirty="0">
                <a:cs typeface="Calibri"/>
              </a:rPr>
              <a:t> </a:t>
            </a:r>
            <a:r>
              <a:rPr lang="en-US" err="1">
                <a:cs typeface="Calibri"/>
              </a:rPr>
              <a:t>af</a:t>
            </a:r>
            <a:r>
              <a:rPr lang="en-US" dirty="0">
                <a:cs typeface="Calibri"/>
              </a:rPr>
              <a:t> </a:t>
            </a:r>
            <a:r>
              <a:rPr lang="en-US" err="1">
                <a:cs typeface="Calibri"/>
              </a:rPr>
              <a:t>landenes</a:t>
            </a:r>
            <a:r>
              <a:rPr lang="en-US" dirty="0">
                <a:cs typeface="Calibri"/>
              </a:rPr>
              <a:t> store </a:t>
            </a:r>
            <a:r>
              <a:rPr lang="en-US" err="1">
                <a:cs typeface="Calibri"/>
              </a:rPr>
              <a:t>forskelligheder</a:t>
            </a:r>
            <a:endParaRPr lang="en-US">
              <a:cs typeface="Calibri" panose="020F0502020204030204"/>
            </a:endParaRPr>
          </a:p>
          <a:p>
            <a:pPr marL="0" indent="0">
              <a:buNone/>
            </a:pPr>
            <a:r>
              <a:rPr lang="en-US" dirty="0">
                <a:cs typeface="Calibri"/>
              </a:rPr>
              <a:t>Men der ligger et </a:t>
            </a:r>
            <a:r>
              <a:rPr lang="en-US" err="1">
                <a:cs typeface="Calibri"/>
              </a:rPr>
              <a:t>spændende</a:t>
            </a:r>
            <a:r>
              <a:rPr lang="en-US" dirty="0">
                <a:cs typeface="Calibri"/>
              </a:rPr>
              <a:t> </a:t>
            </a:r>
            <a:r>
              <a:rPr lang="en-US" err="1">
                <a:cs typeface="Calibri"/>
              </a:rPr>
              <a:t>og</a:t>
            </a:r>
            <a:r>
              <a:rPr lang="en-US" dirty="0">
                <a:cs typeface="Calibri"/>
              </a:rPr>
              <a:t> </a:t>
            </a:r>
            <a:r>
              <a:rPr lang="en-US" err="1">
                <a:cs typeface="Calibri"/>
              </a:rPr>
              <a:t>udviklende</a:t>
            </a:r>
            <a:r>
              <a:rPr lang="en-US" dirty="0">
                <a:cs typeface="Calibri"/>
              </a:rPr>
              <a:t> </a:t>
            </a:r>
            <a:r>
              <a:rPr lang="en-US" err="1">
                <a:cs typeface="Calibri"/>
              </a:rPr>
              <a:t>potentiale</a:t>
            </a:r>
            <a:r>
              <a:rPr lang="en-US" dirty="0">
                <a:cs typeface="Calibri"/>
              </a:rPr>
              <a:t> </a:t>
            </a:r>
            <a:r>
              <a:rPr lang="en-US" err="1">
                <a:cs typeface="Calibri"/>
              </a:rPr>
              <a:t>ift</a:t>
            </a:r>
            <a:r>
              <a:rPr lang="en-US" dirty="0">
                <a:cs typeface="Calibri"/>
              </a:rPr>
              <a:t> </a:t>
            </a:r>
            <a:r>
              <a:rPr lang="en-US" err="1">
                <a:cs typeface="Calibri"/>
              </a:rPr>
              <a:t>arbejde</a:t>
            </a:r>
            <a:r>
              <a:rPr lang="en-US" dirty="0">
                <a:cs typeface="Calibri"/>
              </a:rPr>
              <a:t> med </a:t>
            </a:r>
            <a:r>
              <a:rPr lang="en-US" err="1">
                <a:cs typeface="Calibri"/>
              </a:rPr>
              <a:t>mennesker</a:t>
            </a:r>
            <a:r>
              <a:rPr lang="en-US" dirty="0">
                <a:cs typeface="Calibri"/>
              </a:rPr>
              <a:t> med </a:t>
            </a:r>
            <a:r>
              <a:rPr lang="en-US" err="1">
                <a:cs typeface="Calibri"/>
              </a:rPr>
              <a:t>andre</a:t>
            </a:r>
            <a:r>
              <a:rPr lang="en-US" dirty="0">
                <a:cs typeface="Calibri"/>
              </a:rPr>
              <a:t> </a:t>
            </a:r>
            <a:r>
              <a:rPr lang="en-US" err="1">
                <a:cs typeface="Calibri"/>
              </a:rPr>
              <a:t>behov</a:t>
            </a:r>
            <a:r>
              <a:rPr lang="en-US" dirty="0">
                <a:cs typeface="Calibri"/>
              </a:rPr>
              <a:t> </a:t>
            </a:r>
            <a:r>
              <a:rPr lang="en-US" err="1">
                <a:cs typeface="Calibri"/>
              </a:rPr>
              <a:t>og</a:t>
            </a:r>
            <a:r>
              <a:rPr lang="en-US" dirty="0">
                <a:cs typeface="Calibri"/>
              </a:rPr>
              <a:t> handicaps</a:t>
            </a:r>
          </a:p>
          <a:p>
            <a:pPr marL="0" indent="0">
              <a:buNone/>
            </a:pPr>
            <a:r>
              <a:rPr lang="en-US" dirty="0">
                <a:cs typeface="Calibri"/>
              </a:rPr>
              <a:t>Ny WS </a:t>
            </a:r>
            <a:r>
              <a:rPr lang="en-US" err="1">
                <a:cs typeface="Calibri"/>
              </a:rPr>
              <a:t>regler</a:t>
            </a:r>
            <a:r>
              <a:rPr lang="en-US" dirty="0">
                <a:cs typeface="Calibri"/>
              </a:rPr>
              <a:t> </a:t>
            </a:r>
            <a:r>
              <a:rPr lang="en-US" err="1">
                <a:cs typeface="Calibri"/>
              </a:rPr>
              <a:t>som</a:t>
            </a:r>
            <a:r>
              <a:rPr lang="en-US" dirty="0">
                <a:cs typeface="Calibri"/>
              </a:rPr>
              <a:t> </a:t>
            </a:r>
            <a:r>
              <a:rPr lang="en-US" err="1">
                <a:cs typeface="Calibri"/>
              </a:rPr>
              <a:t>bør</a:t>
            </a:r>
            <a:r>
              <a:rPr lang="en-US" dirty="0">
                <a:cs typeface="Calibri"/>
              </a:rPr>
              <a:t> </a:t>
            </a:r>
            <a:r>
              <a:rPr lang="en-US" err="1">
                <a:cs typeface="Calibri"/>
              </a:rPr>
              <a:t>understøtte</a:t>
            </a:r>
            <a:r>
              <a:rPr lang="en-US" dirty="0">
                <a:cs typeface="Calibri"/>
              </a:rPr>
              <a:t> fairness</a:t>
            </a:r>
          </a:p>
          <a:p>
            <a:r>
              <a:rPr lang="en-US" sz="2000" err="1">
                <a:cs typeface="Calibri"/>
              </a:rPr>
              <a:t>Dialoger</a:t>
            </a:r>
            <a:r>
              <a:rPr lang="en-US" sz="2000" dirty="0">
                <a:cs typeface="Calibri"/>
              </a:rPr>
              <a:t> om at </a:t>
            </a:r>
            <a:r>
              <a:rPr lang="en-US" sz="2000" err="1">
                <a:cs typeface="Calibri"/>
              </a:rPr>
              <a:t>afholde</a:t>
            </a:r>
            <a:r>
              <a:rPr lang="en-US" sz="2000" dirty="0">
                <a:cs typeface="Calibri"/>
              </a:rPr>
              <a:t> WS EM </a:t>
            </a:r>
            <a:r>
              <a:rPr lang="en-US" sz="2000" err="1">
                <a:cs typeface="Calibri"/>
              </a:rPr>
              <a:t>i</a:t>
            </a:r>
            <a:r>
              <a:rPr lang="en-US" sz="2000" dirty="0">
                <a:cs typeface="Calibri"/>
              </a:rPr>
              <a:t> 2025 </a:t>
            </a:r>
            <a:r>
              <a:rPr lang="en-US" sz="2000" err="1">
                <a:cs typeface="Calibri"/>
              </a:rPr>
              <a:t>i</a:t>
            </a:r>
            <a:r>
              <a:rPr lang="en-US" sz="2000" dirty="0">
                <a:cs typeface="Calibri"/>
              </a:rPr>
              <a:t> DK</a:t>
            </a:r>
            <a:endParaRPr lang="en-US" sz="2000" dirty="0"/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46964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362D4-3119-1F0C-4FA7-740316249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ea typeface="Calibri Light"/>
                <a:cs typeface="Calibri Light"/>
              </a:rPr>
              <a:t>Støttemuligheder</a:t>
            </a:r>
            <a:endParaRPr lang="en-US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33C684-B381-9D3B-7752-05DDD6363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Calibri"/>
                <a:cs typeface="Calibri"/>
              </a:rPr>
              <a:t>DIF/DGI </a:t>
            </a:r>
            <a:r>
              <a:rPr lang="en-US" err="1">
                <a:ea typeface="Calibri"/>
                <a:cs typeface="Calibri"/>
              </a:rPr>
              <a:t>foreningspulje</a:t>
            </a:r>
            <a:r>
              <a:rPr lang="en-US">
                <a:ea typeface="Calibri"/>
                <a:cs typeface="Calibri"/>
              </a:rPr>
              <a:t> - </a:t>
            </a:r>
            <a:r>
              <a:rPr lang="en-US" err="1">
                <a:ea typeface="Calibri"/>
                <a:cs typeface="Calibri"/>
              </a:rPr>
              <a:t>åbnet</a:t>
            </a:r>
            <a:r>
              <a:rPr lang="en-US">
                <a:ea typeface="Calibri"/>
                <a:cs typeface="Calibri"/>
              </a:rPr>
              <a:t> 1. </a:t>
            </a:r>
            <a:r>
              <a:rPr lang="en-US" err="1">
                <a:ea typeface="Calibri"/>
                <a:cs typeface="Calibri"/>
              </a:rPr>
              <a:t>februar</a:t>
            </a:r>
            <a:endParaRPr lang="en-US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>
                <a:ea typeface="+mn-lt"/>
                <a:cs typeface="+mn-lt"/>
                <a:hlinkClick r:id="rId2"/>
              </a:rPr>
              <a:t>https://www.dif.dk/raadgivning-og-stoette/stoettemuligheder/dif-og-dgi-s-foreningspulje</a:t>
            </a:r>
            <a:endParaRPr lang="en-US">
              <a:ea typeface="+mn-lt"/>
              <a:cs typeface="+mn-lt"/>
            </a:endParaRPr>
          </a:p>
          <a:p>
            <a:r>
              <a:rPr lang="en-US">
                <a:ea typeface="Calibri"/>
                <a:cs typeface="Calibri"/>
              </a:rPr>
              <a:t>DFU's </a:t>
            </a:r>
            <a:r>
              <a:rPr lang="en-US" err="1">
                <a:ea typeface="Calibri"/>
                <a:cs typeface="Calibri"/>
              </a:rPr>
              <a:t>aktivitets</a:t>
            </a:r>
            <a:r>
              <a:rPr lang="en-US">
                <a:ea typeface="Calibri"/>
                <a:cs typeface="Calibri"/>
              </a:rPr>
              <a:t>- </a:t>
            </a:r>
            <a:r>
              <a:rPr lang="en-US" err="1">
                <a:ea typeface="Calibri"/>
                <a:cs typeface="Calibri"/>
              </a:rPr>
              <a:t>og</a:t>
            </a:r>
            <a:r>
              <a:rPr lang="en-US">
                <a:ea typeface="Calibri"/>
                <a:cs typeface="Calibri"/>
              </a:rPr>
              <a:t> </a:t>
            </a:r>
            <a:r>
              <a:rPr lang="en-US" err="1">
                <a:ea typeface="Calibri"/>
                <a:cs typeface="Calibri"/>
              </a:rPr>
              <a:t>fællesskabspuljen</a:t>
            </a:r>
          </a:p>
          <a:p>
            <a:pPr marL="0" indent="0">
              <a:buNone/>
            </a:pPr>
            <a:r>
              <a:rPr lang="en-US">
                <a:ea typeface="+mn-lt"/>
                <a:cs typeface="+mn-lt"/>
                <a:hlinkClick r:id="rId3"/>
              </a:rPr>
              <a:t>https://www.dfu.dk/klubber/stoettemuligheder-dfu</a:t>
            </a:r>
          </a:p>
          <a:p>
            <a:r>
              <a:rPr lang="en-US" err="1">
                <a:ea typeface="+mn-lt"/>
                <a:cs typeface="+mn-lt"/>
              </a:rPr>
              <a:t>Friluftsrådet</a:t>
            </a:r>
          </a:p>
          <a:p>
            <a:endParaRPr lang="en-US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932729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BFEF9-26C7-AEBF-B9B9-B7F9FE07D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2712" y="1198591"/>
            <a:ext cx="2558648" cy="1159003"/>
          </a:xfrm>
        </p:spPr>
        <p:txBody>
          <a:bodyPr anchor="b">
            <a:normAutofit/>
          </a:bodyPr>
          <a:lstStyle/>
          <a:p>
            <a:r>
              <a:rPr lang="en-US" sz="2800">
                <a:cs typeface="Calibri Light"/>
              </a:rPr>
              <a:t>STÅR DFU VED EN SKILLEVEJ?</a:t>
            </a:r>
            <a:endParaRPr lang="en-US" sz="2800" err="1"/>
          </a:p>
        </p:txBody>
      </p:sp>
      <p:pic>
        <p:nvPicPr>
          <p:cNvPr id="4" name="Content Placeholder 3" descr="Skillevej - Gitte Sparsø">
            <a:extLst>
              <a:ext uri="{FF2B5EF4-FFF2-40B4-BE49-F238E27FC236}">
                <a16:creationId xmlns:a16="http://schemas.microsoft.com/office/drawing/2014/main" id="{0C04C283-BE12-A3BA-081B-715CA46AFF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58" r="23205" b="-1"/>
          <a:stretch/>
        </p:blipFill>
        <p:spPr>
          <a:xfrm>
            <a:off x="1610579" y="1443470"/>
            <a:ext cx="3771035" cy="3965411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E3E87B3-0E54-CD75-9D58-DEE5A52B19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2713" y="2533476"/>
            <a:ext cx="2554061" cy="344783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da-DK" sz="1700" b="1">
                <a:cs typeface="Calibri"/>
              </a:rPr>
              <a:t>Hvis vi skulle genopfinde faldskærmssporten forfra</a:t>
            </a:r>
            <a:endParaRPr lang="da-DK" sz="1700" b="1">
              <a:ea typeface="Calibri"/>
              <a:cs typeface="Calibri"/>
            </a:endParaRPr>
          </a:p>
          <a:p>
            <a:pPr marL="0" indent="0">
              <a:buNone/>
            </a:pPr>
            <a:r>
              <a:rPr lang="da-DK" sz="1700">
                <a:cs typeface="Calibri"/>
              </a:rPr>
              <a:t>Som alt andet I samfundet så bygger sporten på nogle strukturer og antagelser, der ikke bare kan laves om.</a:t>
            </a:r>
            <a:endParaRPr lang="da-DK" sz="1700">
              <a:ea typeface="Calibri"/>
              <a:cs typeface="Calibri"/>
            </a:endParaRPr>
          </a:p>
          <a:p>
            <a:pPr marL="0" indent="0">
              <a:buNone/>
            </a:pPr>
            <a:r>
              <a:rPr lang="da-DK" sz="1700">
                <a:cs typeface="Calibri"/>
              </a:rPr>
              <a:t>Men hvad ville du gøre, hvis du fik lov til at genopfinde sporten fra bunden.</a:t>
            </a:r>
            <a:endParaRPr lang="da-DK" sz="17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94811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27B0D-A755-B056-6A18-3BBB0FF24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cs typeface="Calibri Light"/>
              </a:rPr>
              <a:t>Dagsorden</a:t>
            </a:r>
            <a:r>
              <a:rPr lang="en-US">
                <a:cs typeface="Calibri Light"/>
              </a:rPr>
              <a:t> for DFU's </a:t>
            </a:r>
            <a:r>
              <a:rPr lang="en-US" err="1">
                <a:cs typeface="Calibri Light"/>
              </a:rPr>
              <a:t>rep.møde</a:t>
            </a:r>
            <a:r>
              <a:rPr lang="en-US">
                <a:cs typeface="Calibri Light"/>
              </a:rPr>
              <a:t> 2024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B65170-DB02-0532-E302-4181C342AC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da-DK" sz="1100" b="1">
                <a:cs typeface="Calibri"/>
              </a:rPr>
              <a:t>Dagsorden for repræsentantskabsmødet d. 16. marts 2024</a:t>
            </a:r>
            <a:endParaRPr lang="en-US" sz="1100">
              <a:cs typeface="Calibri"/>
            </a:endParaRPr>
          </a:p>
          <a:p>
            <a:pPr marL="0" indent="0">
              <a:buNone/>
            </a:pPr>
            <a:r>
              <a:rPr lang="da-DK" sz="1100">
                <a:solidFill>
                  <a:schemeClr val="bg1">
                    <a:lumMod val="75000"/>
                  </a:schemeClr>
                </a:solidFill>
                <a:cs typeface="Calibri"/>
              </a:rPr>
              <a:t>1. Valg af dirigent</a:t>
            </a:r>
            <a:endParaRPr lang="en-US" sz="1100">
              <a:solidFill>
                <a:schemeClr val="bg1">
                  <a:lumMod val="75000"/>
                </a:schemeClr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>
                <a:solidFill>
                  <a:schemeClr val="bg1">
                    <a:lumMod val="75000"/>
                  </a:schemeClr>
                </a:solidFill>
                <a:cs typeface="Calibri"/>
              </a:rPr>
              <a:t>2. Aflæggelse af beretning fra formand</a:t>
            </a:r>
            <a:endParaRPr lang="en-US" sz="1100">
              <a:solidFill>
                <a:schemeClr val="bg1">
                  <a:lumMod val="75000"/>
                </a:schemeClr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 b="1">
                <a:cs typeface="Calibri"/>
              </a:rPr>
              <a:t>3. Fremlæggelse og godkendelse af regnskab</a:t>
            </a:r>
            <a:endParaRPr lang="en-US" sz="1100" b="1">
              <a:cs typeface="Calibri"/>
            </a:endParaRPr>
          </a:p>
          <a:p>
            <a:pPr marL="0" indent="0">
              <a:buNone/>
            </a:pPr>
            <a:r>
              <a:rPr lang="da-DK" sz="1100">
                <a:cs typeface="Calibri"/>
              </a:rPr>
              <a:t>4. Behandling af indkomne forslag</a:t>
            </a:r>
            <a:endParaRPr lang="en-US" sz="1100">
              <a:cs typeface="Calibri"/>
            </a:endParaRPr>
          </a:p>
          <a:p>
            <a:pPr marL="0" indent="0">
              <a:buNone/>
            </a:pPr>
            <a:r>
              <a:rPr lang="da-DK" sz="1100">
                <a:cs typeface="Calibri"/>
              </a:rPr>
              <a:t>5. Fremlæggelse af budget, og godkendelse af kontingentets størrelse</a:t>
            </a:r>
            <a:endParaRPr lang="en-US" sz="1100">
              <a:cs typeface="Calibri"/>
            </a:endParaRPr>
          </a:p>
          <a:p>
            <a:pPr marL="0" indent="0">
              <a:buNone/>
            </a:pPr>
            <a:r>
              <a:rPr lang="da-DK" sz="1100">
                <a:cs typeface="Calibri"/>
              </a:rPr>
              <a:t>6. Valg af formand (Ordinær valg i lige år)</a:t>
            </a:r>
            <a:endParaRPr lang="en-US" sz="1100">
              <a:cs typeface="Calibri"/>
            </a:endParaRPr>
          </a:p>
          <a:p>
            <a:pPr marL="0" indent="0">
              <a:buNone/>
            </a:pPr>
            <a:r>
              <a:rPr lang="da-DK" sz="1100" i="1">
                <a:cs typeface="Calibri"/>
              </a:rPr>
              <a:t>7. Valg af næstformand (Ulige år)</a:t>
            </a:r>
            <a:r>
              <a:rPr lang="da-DK" sz="1100" b="1" i="1">
                <a:cs typeface="Calibri"/>
              </a:rPr>
              <a:t> – ekstraordinær på valg i 2024, se nedenfor</a:t>
            </a:r>
            <a:endParaRPr lang="en-US" sz="1100">
              <a:cs typeface="Calibri"/>
            </a:endParaRPr>
          </a:p>
          <a:p>
            <a:pPr marL="0" indent="0">
              <a:buNone/>
            </a:pPr>
            <a:r>
              <a:rPr lang="da-DK" sz="1100">
                <a:solidFill>
                  <a:srgbClr val="BFBFBF"/>
                </a:solidFill>
                <a:cs typeface="Calibri"/>
              </a:rPr>
              <a:t>8. Valg af økonomiansvarlig (Ulige år) </a:t>
            </a:r>
            <a:endParaRPr lang="en-US" sz="1100">
              <a:solidFill>
                <a:srgbClr val="BFBFBF"/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>
                <a:cs typeface="Calibri"/>
              </a:rPr>
              <a:t>9. Valg af teknisk sekretær (Ordinær valg i lige år)</a:t>
            </a:r>
            <a:endParaRPr lang="en-US" sz="1100">
              <a:cs typeface="Calibri"/>
            </a:endParaRPr>
          </a:p>
          <a:p>
            <a:pPr marL="0" indent="0">
              <a:buNone/>
            </a:pPr>
            <a:r>
              <a:rPr lang="da-DK" sz="1100">
                <a:solidFill>
                  <a:srgbClr val="BFBFBF"/>
                </a:solidFill>
                <a:cs typeface="Calibri"/>
              </a:rPr>
              <a:t>10. Valg af øvrige bestyrelsesmedlemmer - bestyrelsesmedlem med primært ansvar for elite (Ulige år)</a:t>
            </a:r>
            <a:endParaRPr lang="en-US" sz="1100">
              <a:solidFill>
                <a:srgbClr val="BFBFBF"/>
              </a:solidFill>
              <a:cs typeface="Calibri"/>
            </a:endParaRPr>
          </a:p>
          <a:p>
            <a:pPr marL="0" indent="0">
              <a:buNone/>
            </a:pPr>
            <a:r>
              <a:rPr lang="da-DK" sz="1100">
                <a:cs typeface="Calibri"/>
              </a:rPr>
              <a:t>10. Valg af øvrige bestyrelsesmedlemmer - bestyrelsesmedlem med primært ansvar for bredde (Ordinær valg i lige år)</a:t>
            </a:r>
            <a:endParaRPr lang="en-US" sz="1100">
              <a:cs typeface="Calibri"/>
            </a:endParaRPr>
          </a:p>
          <a:p>
            <a:pPr marL="0" indent="0">
              <a:buNone/>
            </a:pPr>
            <a:r>
              <a:rPr lang="da-DK" sz="1100">
                <a:cs typeface="Calibri"/>
              </a:rPr>
              <a:t>11. Valg af første og anden suppleant til bestyrelsen.</a:t>
            </a:r>
            <a:endParaRPr lang="en-US" sz="1100">
              <a:cs typeface="Calibri"/>
            </a:endParaRPr>
          </a:p>
          <a:p>
            <a:pPr marL="0" indent="0">
              <a:buNone/>
            </a:pPr>
            <a:r>
              <a:rPr lang="da-DK" sz="1100">
                <a:cs typeface="Calibri"/>
              </a:rPr>
              <a:t>12. Valg af ordensudvalgsmedlem og suppleant.</a:t>
            </a:r>
            <a:endParaRPr lang="en-US" sz="1100">
              <a:cs typeface="Calibri"/>
            </a:endParaRPr>
          </a:p>
          <a:p>
            <a:pPr marL="0" indent="0">
              <a:buNone/>
            </a:pPr>
            <a:r>
              <a:rPr lang="da-DK" sz="1100">
                <a:cs typeface="Calibri"/>
              </a:rPr>
              <a:t>13. Valg af to revisorer og to revisorsuppleanter.</a:t>
            </a:r>
            <a:endParaRPr lang="en-US" sz="1100">
              <a:cs typeface="Calibri"/>
            </a:endParaRPr>
          </a:p>
          <a:p>
            <a:pPr marL="0" indent="0">
              <a:buNone/>
            </a:pPr>
            <a:r>
              <a:rPr lang="da-DK" sz="1100">
                <a:cs typeface="Calibri"/>
              </a:rPr>
              <a:t>14. Eventuelt.</a:t>
            </a:r>
            <a:endParaRPr lang="en-US" sz="1100">
              <a:cs typeface="Calibri"/>
            </a:endParaRP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75430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0EA06-9D92-1991-C043-23BE85381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ea typeface="Calibri Light"/>
                <a:cs typeface="Calibri Light"/>
              </a:rPr>
              <a:t>Grafer</a:t>
            </a:r>
            <a:r>
              <a:rPr lang="en-US">
                <a:ea typeface="Calibri Light"/>
                <a:cs typeface="Calibri Light"/>
              </a:rPr>
              <a:t> pr 31. December 2023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B86106F-267B-1338-69F0-1DC2D7F30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1" y="1551305"/>
            <a:ext cx="4330664" cy="215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9C4632A-2F8B-98B3-521C-0DD524569FC5}"/>
              </a:ext>
            </a:extLst>
          </p:cNvPr>
          <p:cNvGraphicFramePr>
            <a:graphicFrameLocks/>
          </p:cNvGraphicFramePr>
          <p:nvPr/>
        </p:nvGraphicFramePr>
        <p:xfrm>
          <a:off x="216518" y="3704908"/>
          <a:ext cx="5154929" cy="19577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Billede 4">
            <a:extLst>
              <a:ext uri="{FF2B5EF4-FFF2-40B4-BE49-F238E27FC236}">
                <a16:creationId xmlns:a16="http://schemas.microsoft.com/office/drawing/2014/main" id="{C5280391-64B2-2DB3-CBE5-2E19BDCB59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66" y="5389877"/>
            <a:ext cx="5477914" cy="839472"/>
          </a:xfrm>
          <a:prstGeom prst="rect">
            <a:avLst/>
          </a:prstGeom>
        </p:spPr>
      </p:pic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B5C279A2-56F6-720E-4257-CC35CC6482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091478" y="2079309"/>
            <a:ext cx="4024533" cy="23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0628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3F307-C56E-EF32-B29F-9A8A00BD2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cs typeface="Calibri Light"/>
              </a:rPr>
              <a:t>Udfordringer</a:t>
            </a:r>
            <a:r>
              <a:rPr lang="en-US">
                <a:cs typeface="Calibri Light"/>
              </a:rPr>
              <a:t> </a:t>
            </a:r>
            <a:r>
              <a:rPr lang="en-US" err="1">
                <a:cs typeface="Calibri Light"/>
              </a:rPr>
              <a:t>foran</a:t>
            </a:r>
            <a:r>
              <a:rPr lang="en-US">
                <a:cs typeface="Calibri Light"/>
              </a:rPr>
              <a:t> DFU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611AA4-CB5C-C49C-6633-6A1DD6806E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err="1">
                <a:cs typeface="Calibri"/>
              </a:rPr>
              <a:t>Solceller</a:t>
            </a:r>
            <a:r>
              <a:rPr lang="en-US">
                <a:cs typeface="Calibri"/>
              </a:rPr>
              <a:t> / </a:t>
            </a:r>
            <a:r>
              <a:rPr lang="en-US" err="1">
                <a:cs typeface="Calibri"/>
              </a:rPr>
              <a:t>vindmøller</a:t>
            </a:r>
            <a:endParaRPr lang="en-US">
              <a:cs typeface="Calibri"/>
            </a:endParaRPr>
          </a:p>
          <a:p>
            <a:r>
              <a:rPr lang="en-US" err="1">
                <a:cs typeface="Calibri"/>
              </a:rPr>
              <a:t>Udfordringer</a:t>
            </a:r>
            <a:r>
              <a:rPr lang="en-US">
                <a:cs typeface="Calibri"/>
              </a:rPr>
              <a:t> med Fuel</a:t>
            </a:r>
          </a:p>
          <a:p>
            <a:r>
              <a:rPr lang="en-US">
                <a:cs typeface="Calibri"/>
              </a:rPr>
              <a:t>Ny </a:t>
            </a:r>
            <a:r>
              <a:rPr lang="en-US" err="1">
                <a:cs typeface="Calibri"/>
              </a:rPr>
              <a:t>kommende</a:t>
            </a:r>
            <a:r>
              <a:rPr lang="en-US">
                <a:cs typeface="Calibri"/>
              </a:rPr>
              <a:t> national drone-strategi</a:t>
            </a:r>
          </a:p>
          <a:p>
            <a:r>
              <a:rPr lang="en-US">
                <a:cs typeface="Calibri"/>
              </a:rPr>
              <a:t>Fald </a:t>
            </a:r>
            <a:r>
              <a:rPr lang="en-US" err="1">
                <a:cs typeface="Calibri"/>
              </a:rPr>
              <a:t>i</a:t>
            </a:r>
            <a:r>
              <a:rPr lang="en-US">
                <a:cs typeface="Calibri"/>
              </a:rPr>
              <a:t> </a:t>
            </a:r>
            <a:r>
              <a:rPr lang="en-US" err="1">
                <a:cs typeface="Calibri"/>
              </a:rPr>
              <a:t>medlemmer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og</a:t>
            </a:r>
            <a:r>
              <a:rPr lang="en-US">
                <a:cs typeface="Calibri"/>
              </a:rPr>
              <a:t> c-</a:t>
            </a:r>
            <a:r>
              <a:rPr lang="en-US" err="1">
                <a:cs typeface="Calibri"/>
              </a:rPr>
              <a:t>certifikater</a:t>
            </a:r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Fokus </a:t>
            </a:r>
            <a:r>
              <a:rPr lang="en-US" err="1">
                <a:cs typeface="Calibri"/>
              </a:rPr>
              <a:t>på</a:t>
            </a:r>
            <a:r>
              <a:rPr lang="en-US">
                <a:cs typeface="Calibri"/>
              </a:rPr>
              <a:t> den </a:t>
            </a:r>
            <a:r>
              <a:rPr lang="en-US" err="1">
                <a:cs typeface="Calibri"/>
              </a:rPr>
              <a:t>generelle</a:t>
            </a:r>
            <a:r>
              <a:rPr lang="en-US">
                <a:cs typeface="Calibri"/>
              </a:rPr>
              <a:t> </a:t>
            </a:r>
            <a:r>
              <a:rPr lang="en-US" err="1">
                <a:cs typeface="Calibri"/>
              </a:rPr>
              <a:t>adgang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til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luftrummet</a:t>
            </a:r>
            <a:endParaRPr lang="en-US">
              <a:cs typeface="Calibri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err="1">
                <a:cs typeface="Calibri"/>
              </a:rPr>
              <a:t>Naviair</a:t>
            </a:r>
          </a:p>
        </p:txBody>
      </p:sp>
    </p:spTree>
    <p:extLst>
      <p:ext uri="{BB962C8B-B14F-4D97-AF65-F5344CB8AC3E}">
        <p14:creationId xmlns:p14="http://schemas.microsoft.com/office/powerpoint/2010/main" val="3914468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08B64-D812-D485-30C8-5BE2A3F4A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1000"/>
              </a:spcBef>
            </a:pPr>
            <a:r>
              <a:rPr lang="en-US" sz="2400">
                <a:latin typeface="Calibri"/>
                <a:cs typeface="Calibri"/>
              </a:rPr>
              <a:t>Kan vi </a:t>
            </a:r>
            <a:r>
              <a:rPr lang="en-US" sz="2400" err="1">
                <a:latin typeface="Calibri"/>
                <a:cs typeface="Calibri"/>
              </a:rPr>
              <a:t>gøre</a:t>
            </a:r>
            <a:r>
              <a:rPr lang="en-US" sz="2400">
                <a:latin typeface="Calibri"/>
                <a:cs typeface="Calibri"/>
              </a:rPr>
              <a:t> </a:t>
            </a:r>
            <a:r>
              <a:rPr lang="en-US" sz="2400" err="1">
                <a:latin typeface="Calibri"/>
                <a:cs typeface="Calibri"/>
              </a:rPr>
              <a:t>noget</a:t>
            </a:r>
            <a:r>
              <a:rPr lang="en-US" sz="2400">
                <a:latin typeface="Calibri"/>
                <a:cs typeface="Calibri"/>
              </a:rPr>
              <a:t> </a:t>
            </a:r>
            <a:r>
              <a:rPr lang="en-US" sz="2400" err="1">
                <a:latin typeface="Calibri"/>
                <a:cs typeface="Calibri"/>
              </a:rPr>
              <a:t>anderledes</a:t>
            </a:r>
            <a:r>
              <a:rPr lang="en-US" sz="2400">
                <a:latin typeface="Calibri"/>
                <a:cs typeface="Calibri"/>
              </a:rPr>
              <a:t> </a:t>
            </a:r>
            <a:r>
              <a:rPr lang="en-US" sz="2400" err="1">
                <a:latin typeface="Calibri"/>
                <a:cs typeface="Calibri"/>
              </a:rPr>
              <a:t>og</a:t>
            </a:r>
            <a:r>
              <a:rPr lang="en-US" sz="2400">
                <a:latin typeface="Calibri"/>
                <a:cs typeface="Calibri"/>
              </a:rPr>
              <a:t> </a:t>
            </a:r>
            <a:r>
              <a:rPr lang="en-US" sz="2400" err="1">
                <a:latin typeface="Calibri"/>
                <a:cs typeface="Calibri"/>
              </a:rPr>
              <a:t>investere</a:t>
            </a:r>
            <a:r>
              <a:rPr lang="en-US" sz="2400">
                <a:latin typeface="Calibri"/>
                <a:cs typeface="Calibri"/>
              </a:rPr>
              <a:t> I </a:t>
            </a:r>
            <a:r>
              <a:rPr lang="en-US" sz="2400" err="1">
                <a:latin typeface="Calibri"/>
                <a:cs typeface="Calibri"/>
              </a:rPr>
              <a:t>fremtiden</a:t>
            </a:r>
            <a:r>
              <a:rPr lang="en-US" sz="2400">
                <a:latin typeface="Calibri"/>
                <a:cs typeface="Calibri"/>
              </a:rPr>
              <a:t>?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9808AE-89E5-A260-33D0-E4CFB23AD8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err="1">
                <a:latin typeface="Arial"/>
                <a:cs typeface="Arial"/>
              </a:rPr>
              <a:t>Derfor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stikker</a:t>
            </a:r>
            <a:r>
              <a:rPr lang="en-US">
                <a:latin typeface="Arial"/>
                <a:cs typeface="Arial"/>
              </a:rPr>
              <a:t> vi </a:t>
            </a:r>
            <a:r>
              <a:rPr lang="en-US" err="1">
                <a:latin typeface="Arial"/>
                <a:cs typeface="Arial"/>
              </a:rPr>
              <a:t>fingeren</a:t>
            </a:r>
            <a:r>
              <a:rPr lang="en-US">
                <a:latin typeface="Arial"/>
                <a:cs typeface="Arial"/>
              </a:rPr>
              <a:t> </a:t>
            </a:r>
            <a:r>
              <a:rPr lang="en-US" err="1">
                <a:latin typeface="Arial"/>
                <a:cs typeface="Arial"/>
              </a:rPr>
              <a:t>i</a:t>
            </a:r>
            <a:r>
              <a:rPr lang="en-US">
                <a:latin typeface="Arial"/>
                <a:cs typeface="Arial"/>
              </a:rPr>
              <a:t> </a:t>
            </a:r>
            <a:r>
              <a:rPr lang="en-US" err="1">
                <a:latin typeface="Arial"/>
                <a:cs typeface="Arial"/>
              </a:rPr>
              <a:t>jorden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og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samler</a:t>
            </a:r>
            <a:r>
              <a:rPr lang="en-US">
                <a:latin typeface="Arial"/>
                <a:cs typeface="Arial"/>
              </a:rPr>
              <a:t> data</a:t>
            </a:r>
          </a:p>
          <a:p>
            <a:r>
              <a:rPr lang="en-US">
                <a:cs typeface="Calibri"/>
              </a:rPr>
              <a:t>Hvad </a:t>
            </a:r>
            <a:r>
              <a:rPr lang="en-US" err="1">
                <a:cs typeface="Calibri"/>
              </a:rPr>
              <a:t>gør</a:t>
            </a:r>
            <a:r>
              <a:rPr lang="en-US">
                <a:cs typeface="Calibri"/>
              </a:rPr>
              <a:t> man </a:t>
            </a:r>
            <a:r>
              <a:rPr lang="en-US" err="1">
                <a:cs typeface="Calibri"/>
              </a:rPr>
              <a:t>i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andre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lande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inden</a:t>
            </a:r>
            <a:r>
              <a:rPr lang="en-US">
                <a:cs typeface="Calibri"/>
              </a:rPr>
              <a:t> for </a:t>
            </a:r>
            <a:r>
              <a:rPr lang="en-US" err="1">
                <a:cs typeface="Calibri"/>
              </a:rPr>
              <a:t>faldskærmssporten</a:t>
            </a:r>
            <a:endParaRPr lang="en-US" err="1"/>
          </a:p>
          <a:p>
            <a:pPr lvl="1">
              <a:lnSpc>
                <a:spcPct val="114999"/>
              </a:lnSpc>
              <a:spcBef>
                <a:spcPts val="200"/>
              </a:spcBef>
              <a:spcAft>
                <a:spcPts val="200"/>
              </a:spcAft>
              <a:buFont typeface="Courier New" panose="020B0604020202020204" pitchFamily="34" charset="0"/>
              <a:buChar char="o"/>
            </a:pPr>
            <a:r>
              <a:rPr lang="da-DK" sz="1400">
                <a:cs typeface="Calibri"/>
              </a:rPr>
              <a:t>Hvordan gør de andre lande i forhold til støtte til eliten?</a:t>
            </a:r>
            <a:endParaRPr lang="en-US" sz="1400">
              <a:cs typeface="Calibri"/>
            </a:endParaRPr>
          </a:p>
          <a:p>
            <a:pPr lvl="1">
              <a:lnSpc>
                <a:spcPct val="114999"/>
              </a:lnSpc>
              <a:spcBef>
                <a:spcPts val="200"/>
              </a:spcBef>
              <a:spcAft>
                <a:spcPts val="200"/>
              </a:spcAft>
              <a:buFont typeface="Courier New" panose="020B0604020202020204" pitchFamily="34" charset="0"/>
              <a:buChar char="o"/>
            </a:pPr>
            <a:r>
              <a:rPr lang="da-DK" sz="1400">
                <a:cs typeface="Calibri"/>
              </a:rPr>
              <a:t>Hvad gør de andre lande i forhold til afholdelse af konkurrencer? (nationale mesterskaber)</a:t>
            </a:r>
            <a:endParaRPr lang="en-US" sz="1400">
              <a:cs typeface="Calibri"/>
            </a:endParaRPr>
          </a:p>
          <a:p>
            <a:r>
              <a:rPr lang="en-US">
                <a:cs typeface="Calibri"/>
              </a:rPr>
              <a:t>Hvad </a:t>
            </a:r>
            <a:r>
              <a:rPr lang="en-US" err="1">
                <a:cs typeface="Calibri"/>
              </a:rPr>
              <a:t>gør</a:t>
            </a:r>
            <a:r>
              <a:rPr lang="en-US">
                <a:cs typeface="Calibri"/>
              </a:rPr>
              <a:t> man </a:t>
            </a:r>
            <a:r>
              <a:rPr lang="en-US" err="1">
                <a:cs typeface="Calibri"/>
              </a:rPr>
              <a:t>i</a:t>
            </a:r>
            <a:r>
              <a:rPr lang="en-US">
                <a:cs typeface="Calibri"/>
              </a:rPr>
              <a:t> </a:t>
            </a:r>
            <a:r>
              <a:rPr lang="en-US" err="1">
                <a:cs typeface="Calibri"/>
              </a:rPr>
              <a:t>lignende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forbund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i</a:t>
            </a:r>
            <a:r>
              <a:rPr lang="en-US">
                <a:cs typeface="Calibri"/>
              </a:rPr>
              <a:t> DIF </a:t>
            </a:r>
            <a:r>
              <a:rPr lang="en-US" err="1">
                <a:cs typeface="Calibri"/>
              </a:rPr>
              <a:t>familien</a:t>
            </a:r>
            <a:endParaRPr lang="en-US" err="1"/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400" err="1">
                <a:cs typeface="Calibri"/>
              </a:rPr>
              <a:t>Hvordan</a:t>
            </a:r>
            <a:r>
              <a:rPr lang="en-US" sz="1400">
                <a:cs typeface="Calibri"/>
              </a:rPr>
              <a:t> </a:t>
            </a:r>
            <a:r>
              <a:rPr lang="en-US" sz="1400" err="1">
                <a:cs typeface="Calibri"/>
              </a:rPr>
              <a:t>støtter</a:t>
            </a:r>
            <a:r>
              <a:rPr lang="en-US" sz="1400">
                <a:cs typeface="Calibri"/>
              </a:rPr>
              <a:t> man </a:t>
            </a:r>
            <a:r>
              <a:rPr lang="en-US" sz="1400" err="1">
                <a:cs typeface="Calibri"/>
              </a:rPr>
              <a:t>eliten</a:t>
            </a:r>
            <a:r>
              <a:rPr lang="en-US" sz="1400">
                <a:cs typeface="Calibri"/>
              </a:rPr>
              <a:t>?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400">
                <a:cs typeface="Calibri"/>
              </a:rPr>
              <a:t>Andel </a:t>
            </a:r>
            <a:r>
              <a:rPr lang="en-US" sz="1400" err="1">
                <a:cs typeface="Calibri"/>
              </a:rPr>
              <a:t>bruges</a:t>
            </a:r>
            <a:r>
              <a:rPr lang="en-US" sz="1400">
                <a:cs typeface="Calibri"/>
              </a:rPr>
              <a:t> </a:t>
            </a:r>
            <a:r>
              <a:rPr lang="en-US" sz="1400" err="1">
                <a:cs typeface="Calibri"/>
              </a:rPr>
              <a:t>på</a:t>
            </a:r>
            <a:r>
              <a:rPr lang="en-US" sz="1400">
                <a:cs typeface="Calibri"/>
              </a:rPr>
              <a:t> </a:t>
            </a:r>
            <a:r>
              <a:rPr lang="en-US" sz="1400" err="1">
                <a:cs typeface="Calibri"/>
              </a:rPr>
              <a:t>adm.</a:t>
            </a:r>
            <a:r>
              <a:rPr lang="en-US" sz="1400">
                <a:cs typeface="Calibri"/>
              </a:rPr>
              <a:t> </a:t>
            </a:r>
            <a:r>
              <a:rPr lang="en-US" sz="1400" err="1">
                <a:cs typeface="Calibri"/>
              </a:rPr>
              <a:t>udgifter</a:t>
            </a:r>
            <a:endParaRPr lang="en-US" sz="1800">
              <a:cs typeface="Calibri"/>
            </a:endParaRPr>
          </a:p>
          <a:p>
            <a:r>
              <a:rPr lang="en-US" err="1">
                <a:cs typeface="Calibri"/>
              </a:rPr>
              <a:t>Dialoger</a:t>
            </a:r>
            <a:r>
              <a:rPr lang="en-US">
                <a:cs typeface="Calibri"/>
              </a:rPr>
              <a:t> med Team Danmark </a:t>
            </a:r>
            <a:r>
              <a:rPr lang="en-US" err="1">
                <a:cs typeface="Calibri"/>
              </a:rPr>
              <a:t>og</a:t>
            </a:r>
            <a:r>
              <a:rPr lang="en-US">
                <a:cs typeface="Calibri"/>
              </a:rPr>
              <a:t> DIF talent </a:t>
            </a:r>
            <a:r>
              <a:rPr lang="en-US" err="1">
                <a:cs typeface="Calibri"/>
              </a:rPr>
              <a:t>og</a:t>
            </a:r>
            <a:r>
              <a:rPr lang="en-US">
                <a:cs typeface="Calibri"/>
              </a:rPr>
              <a:t> elite</a:t>
            </a:r>
            <a:endParaRPr lang="en-US"/>
          </a:p>
          <a:p>
            <a:r>
              <a:rPr lang="en-US" err="1">
                <a:cs typeface="Calibri"/>
              </a:rPr>
              <a:t>Dialoger</a:t>
            </a:r>
            <a:r>
              <a:rPr lang="en-US">
                <a:cs typeface="Calibri"/>
              </a:rPr>
              <a:t> med </a:t>
            </a:r>
            <a:r>
              <a:rPr lang="en-US" err="1">
                <a:cs typeface="Calibri"/>
              </a:rPr>
              <a:t>jer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klubber</a:t>
            </a:r>
            <a:endParaRPr lang="en-US" err="1"/>
          </a:p>
          <a:p>
            <a:r>
              <a:rPr lang="en-US" err="1">
                <a:cs typeface="Calibri"/>
              </a:rPr>
              <a:t>Dialoger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i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Sportsudvalget</a:t>
            </a:r>
            <a:endParaRPr lang="en-US" err="1"/>
          </a:p>
          <a:p>
            <a:r>
              <a:rPr lang="en-US" err="1">
                <a:cs typeface="Calibri"/>
              </a:rPr>
              <a:t>Medlemsdata</a:t>
            </a:r>
            <a:r>
              <a:rPr lang="en-US">
                <a:cs typeface="Calibri"/>
              </a:rPr>
              <a:t> (</a:t>
            </a:r>
            <a:r>
              <a:rPr lang="en-US" err="1">
                <a:cs typeface="Calibri"/>
              </a:rPr>
              <a:t>analyse</a:t>
            </a:r>
            <a:r>
              <a:rPr lang="en-US">
                <a:cs typeface="Calibri"/>
              </a:rPr>
              <a:t>)</a:t>
            </a:r>
            <a:endParaRPr lang="en-US"/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457162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1CCAC2-BCA1-661C-6245-050E224A7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2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ANALYSE blandt </a:t>
            </a:r>
            <a:r>
              <a:rPr lang="da-DK" sz="3200" b="1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DFU’s</a:t>
            </a:r>
            <a:r>
              <a:rPr lang="da-DK" sz="32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medlemmer</a:t>
            </a:r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8121475-72D7-FCD7-62C1-0EB74916ED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8103870" cy="4351338"/>
          </a:xfrm>
        </p:spPr>
        <p:txBody>
          <a:bodyPr>
            <a:normAutofit lnSpcReduction="1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a-DK" sz="2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Hvorfor deltager du ikke i en konkurrence?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a-DK" sz="2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Hvad skal der til for at du bliver i sporten?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a-DK" sz="2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Hvordan kan vi udvikle?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a-DK" sz="2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Hvordan kan vi gøre det attraktivt for at du vil blive i sporten?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a-DK" sz="2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Hvorfor forlod du sporten? (netop udmeldte medlemmer)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a-DK" sz="2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Underrubrikker i analysen, som kommer frem hvis du er elite, instruktør eller elev, med flere spørgsmål.</a:t>
            </a:r>
          </a:p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1882145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6BBB2B-0D15-3F87-2797-F2F7898CB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Proceslinje – ny struktur for midler til sportslig udvikling</a:t>
            </a:r>
          </a:p>
        </p:txBody>
      </p:sp>
      <p:sp>
        <p:nvSpPr>
          <p:cNvPr id="4" name="Pladsholder til indhold 2">
            <a:extLst>
              <a:ext uri="{FF2B5EF4-FFF2-40B4-BE49-F238E27FC236}">
                <a16:creationId xmlns:a16="http://schemas.microsoft.com/office/drawing/2014/main" id="{5CE0C6C1-2A97-F7B3-63DA-0886B40BCB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a-DK" sz="2000"/>
              <a:t>Arbejdsgruppe – indsamler viden og data</a:t>
            </a:r>
          </a:p>
          <a:p>
            <a:r>
              <a:rPr lang="da-DK" sz="2000"/>
              <a:t>Dialoger/diskussioner på </a:t>
            </a:r>
            <a:r>
              <a:rPr lang="da-DK" sz="2000" err="1"/>
              <a:t>udv</a:t>
            </a:r>
            <a:r>
              <a:rPr lang="da-DK" sz="2000"/>
              <a:t>. seminar ’23</a:t>
            </a:r>
            <a:endParaRPr lang="da-DK" sz="2000">
              <a:ea typeface="Calibri"/>
              <a:cs typeface="Calibri"/>
            </a:endParaRPr>
          </a:p>
          <a:p>
            <a:r>
              <a:rPr lang="da-DK" sz="2000"/>
              <a:t>Arbejdsgruppe inkluderer input</a:t>
            </a:r>
          </a:p>
          <a:p>
            <a:r>
              <a:rPr lang="da-DK" sz="2000"/>
              <a:t>Tanker og dialoger præsenteres på budget- og </a:t>
            </a:r>
            <a:r>
              <a:rPr lang="da-DK" sz="2000" err="1"/>
              <a:t>rep</a:t>
            </a:r>
            <a:r>
              <a:rPr lang="da-DK" sz="2000"/>
              <a:t>. møde</a:t>
            </a:r>
          </a:p>
          <a:p>
            <a:r>
              <a:rPr lang="da-DK" sz="2000"/>
              <a:t>Arbejdsgruppe inkluderer input</a:t>
            </a:r>
          </a:p>
          <a:p>
            <a:r>
              <a:rPr lang="da-DK" sz="2000"/>
              <a:t>Arbejdsgruppe præsenterer oplæg på </a:t>
            </a:r>
            <a:r>
              <a:rPr lang="da-DK" sz="2000" err="1"/>
              <a:t>udv</a:t>
            </a:r>
            <a:r>
              <a:rPr lang="da-DK" sz="2000"/>
              <a:t>. seminar ’24</a:t>
            </a:r>
          </a:p>
          <a:p>
            <a:r>
              <a:rPr lang="da-DK" sz="2000"/>
              <a:t>Arbejdsgruppe inkluderer de sidste justeringer</a:t>
            </a:r>
          </a:p>
          <a:p>
            <a:r>
              <a:rPr lang="da-DK" sz="2000"/>
              <a:t>Endelig model præsenteres og besluttes på budgetmøde ‘24</a:t>
            </a:r>
          </a:p>
        </p:txBody>
      </p:sp>
      <p:cxnSp>
        <p:nvCxnSpPr>
          <p:cNvPr id="5" name="Lige pilforbindelse 4">
            <a:extLst>
              <a:ext uri="{FF2B5EF4-FFF2-40B4-BE49-F238E27FC236}">
                <a16:creationId xmlns:a16="http://schemas.microsoft.com/office/drawing/2014/main" id="{9AAE1BC1-B36B-67FF-2E96-0AC624951ABC}"/>
              </a:ext>
            </a:extLst>
          </p:cNvPr>
          <p:cNvCxnSpPr/>
          <p:nvPr/>
        </p:nvCxnSpPr>
        <p:spPr>
          <a:xfrm>
            <a:off x="1234440" y="5455917"/>
            <a:ext cx="6549390" cy="0"/>
          </a:xfrm>
          <a:prstGeom prst="straightConnector1">
            <a:avLst/>
          </a:prstGeom>
          <a:ln w="28575"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felt 5">
            <a:extLst>
              <a:ext uri="{FF2B5EF4-FFF2-40B4-BE49-F238E27FC236}">
                <a16:creationId xmlns:a16="http://schemas.microsoft.com/office/drawing/2014/main" id="{A7E7A1DF-DCB2-9C43-A288-EE2C15C62920}"/>
              </a:ext>
            </a:extLst>
          </p:cNvPr>
          <p:cNvSpPr txBox="1"/>
          <p:nvPr/>
        </p:nvSpPr>
        <p:spPr>
          <a:xfrm>
            <a:off x="7455217" y="4985503"/>
            <a:ext cx="657225" cy="369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/>
              <a:t>2025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94B364F5-055B-F0D4-677E-270942476EDA}"/>
              </a:ext>
            </a:extLst>
          </p:cNvPr>
          <p:cNvSpPr txBox="1"/>
          <p:nvPr/>
        </p:nvSpPr>
        <p:spPr>
          <a:xfrm>
            <a:off x="3303270" y="4951649"/>
            <a:ext cx="657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/>
              <a:t>2024</a:t>
            </a:r>
          </a:p>
        </p:txBody>
      </p:sp>
      <p:cxnSp>
        <p:nvCxnSpPr>
          <p:cNvPr id="8" name="Lige forbindelse 7">
            <a:extLst>
              <a:ext uri="{FF2B5EF4-FFF2-40B4-BE49-F238E27FC236}">
                <a16:creationId xmlns:a16="http://schemas.microsoft.com/office/drawing/2014/main" id="{752734C3-A214-B7D3-FFCF-9A5A93C3110F}"/>
              </a:ext>
            </a:extLst>
          </p:cNvPr>
          <p:cNvCxnSpPr/>
          <p:nvPr/>
        </p:nvCxnSpPr>
        <p:spPr>
          <a:xfrm>
            <a:off x="1554480" y="5320981"/>
            <a:ext cx="0" cy="32924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Lige forbindelse 8">
            <a:extLst>
              <a:ext uri="{FF2B5EF4-FFF2-40B4-BE49-F238E27FC236}">
                <a16:creationId xmlns:a16="http://schemas.microsoft.com/office/drawing/2014/main" id="{72A89EE0-8D14-83D8-8AEB-A20B29F1BA60}"/>
              </a:ext>
            </a:extLst>
          </p:cNvPr>
          <p:cNvCxnSpPr/>
          <p:nvPr/>
        </p:nvCxnSpPr>
        <p:spPr>
          <a:xfrm>
            <a:off x="3631882" y="5343401"/>
            <a:ext cx="0" cy="32924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8DDA2349-6475-EA5A-4DE6-69150F6D27EB}"/>
              </a:ext>
            </a:extLst>
          </p:cNvPr>
          <p:cNvCxnSpPr/>
          <p:nvPr/>
        </p:nvCxnSpPr>
        <p:spPr>
          <a:xfrm>
            <a:off x="4668202" y="5302724"/>
            <a:ext cx="0" cy="32924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Lige forbindelse 10">
            <a:extLst>
              <a:ext uri="{FF2B5EF4-FFF2-40B4-BE49-F238E27FC236}">
                <a16:creationId xmlns:a16="http://schemas.microsoft.com/office/drawing/2014/main" id="{889B2BD4-0AEF-463D-90C6-B533049AE9CC}"/>
              </a:ext>
            </a:extLst>
          </p:cNvPr>
          <p:cNvCxnSpPr/>
          <p:nvPr/>
        </p:nvCxnSpPr>
        <p:spPr>
          <a:xfrm>
            <a:off x="5883592" y="5317964"/>
            <a:ext cx="0" cy="32924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kstfelt 11">
            <a:extLst>
              <a:ext uri="{FF2B5EF4-FFF2-40B4-BE49-F238E27FC236}">
                <a16:creationId xmlns:a16="http://schemas.microsoft.com/office/drawing/2014/main" id="{6BC7FEBA-FF6C-F012-EA15-D082796C4D99}"/>
              </a:ext>
            </a:extLst>
          </p:cNvPr>
          <p:cNvSpPr txBox="1"/>
          <p:nvPr/>
        </p:nvSpPr>
        <p:spPr>
          <a:xfrm>
            <a:off x="5273501" y="5751313"/>
            <a:ext cx="137184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a-DK" err="1"/>
              <a:t>Udv.seminar</a:t>
            </a: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273E75BD-6EEC-166D-264D-DA107B416937}"/>
              </a:ext>
            </a:extLst>
          </p:cNvPr>
          <p:cNvSpPr txBox="1"/>
          <p:nvPr/>
        </p:nvSpPr>
        <p:spPr>
          <a:xfrm>
            <a:off x="802005" y="5751313"/>
            <a:ext cx="148209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a-DK" err="1"/>
              <a:t>Udv.seminar</a:t>
            </a: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D3A59CA3-8107-35AA-F05B-98D995359240}"/>
              </a:ext>
            </a:extLst>
          </p:cNvPr>
          <p:cNvSpPr txBox="1"/>
          <p:nvPr/>
        </p:nvSpPr>
        <p:spPr>
          <a:xfrm>
            <a:off x="4121467" y="5736629"/>
            <a:ext cx="1213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err="1"/>
              <a:t>Rep</a:t>
            </a:r>
            <a:r>
              <a:rPr lang="da-DK"/>
              <a:t>. møde</a:t>
            </a:r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5BC4E38F-92EB-F8D6-9B39-541367A91378}"/>
              </a:ext>
            </a:extLst>
          </p:cNvPr>
          <p:cNvSpPr txBox="1"/>
          <p:nvPr/>
        </p:nvSpPr>
        <p:spPr>
          <a:xfrm>
            <a:off x="2151697" y="5736629"/>
            <a:ext cx="1482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/>
              <a:t>Budgetmøde</a:t>
            </a:r>
          </a:p>
        </p:txBody>
      </p:sp>
      <p:cxnSp>
        <p:nvCxnSpPr>
          <p:cNvPr id="16" name="Lige forbindelse 15">
            <a:extLst>
              <a:ext uri="{FF2B5EF4-FFF2-40B4-BE49-F238E27FC236}">
                <a16:creationId xmlns:a16="http://schemas.microsoft.com/office/drawing/2014/main" id="{F3169592-70B7-8A2A-8D30-28083444FB6E}"/>
              </a:ext>
            </a:extLst>
          </p:cNvPr>
          <p:cNvCxnSpPr/>
          <p:nvPr/>
        </p:nvCxnSpPr>
        <p:spPr>
          <a:xfrm>
            <a:off x="2655570" y="5320981"/>
            <a:ext cx="0" cy="32924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Lige forbindelse 16">
            <a:extLst>
              <a:ext uri="{FF2B5EF4-FFF2-40B4-BE49-F238E27FC236}">
                <a16:creationId xmlns:a16="http://schemas.microsoft.com/office/drawing/2014/main" id="{BC5E3906-82E9-1C4E-DE22-35A663DB601D}"/>
              </a:ext>
            </a:extLst>
          </p:cNvPr>
          <p:cNvCxnSpPr/>
          <p:nvPr/>
        </p:nvCxnSpPr>
        <p:spPr>
          <a:xfrm>
            <a:off x="7190422" y="5320981"/>
            <a:ext cx="0" cy="32924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kstfelt 17">
            <a:extLst>
              <a:ext uri="{FF2B5EF4-FFF2-40B4-BE49-F238E27FC236}">
                <a16:creationId xmlns:a16="http://schemas.microsoft.com/office/drawing/2014/main" id="{8C345715-E48D-1B84-51A3-010B1ADA02D5}"/>
              </a:ext>
            </a:extLst>
          </p:cNvPr>
          <p:cNvSpPr txBox="1"/>
          <p:nvPr/>
        </p:nvSpPr>
        <p:spPr>
          <a:xfrm>
            <a:off x="6714172" y="5751313"/>
            <a:ext cx="1482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/>
              <a:t>Budgetmøde</a:t>
            </a:r>
          </a:p>
        </p:txBody>
      </p:sp>
    </p:spTree>
    <p:extLst>
      <p:ext uri="{BB962C8B-B14F-4D97-AF65-F5344CB8AC3E}">
        <p14:creationId xmlns:p14="http://schemas.microsoft.com/office/powerpoint/2010/main" val="240765029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34CFB-572D-ED85-0936-6AA6BB67D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DM </a:t>
            </a:r>
            <a:r>
              <a:rPr lang="en-US" err="1">
                <a:cs typeface="Calibri Light"/>
              </a:rPr>
              <a:t>ugen</a:t>
            </a:r>
            <a:r>
              <a:rPr lang="en-US">
                <a:cs typeface="Calibri Light"/>
              </a:rPr>
              <a:t> 2024 – </a:t>
            </a:r>
            <a:r>
              <a:rPr lang="en-US" err="1">
                <a:cs typeface="Calibri Light"/>
              </a:rPr>
              <a:t>afholdes</a:t>
            </a:r>
            <a:r>
              <a:rPr lang="en-US">
                <a:cs typeface="Calibri Light"/>
              </a:rPr>
              <a:t> </a:t>
            </a:r>
            <a:r>
              <a:rPr lang="en-US" err="1">
                <a:cs typeface="Calibri Light"/>
              </a:rPr>
              <a:t>i</a:t>
            </a:r>
            <a:r>
              <a:rPr lang="en-US">
                <a:cs typeface="Calibri Light"/>
              </a:rPr>
              <a:t> </a:t>
            </a:r>
            <a:r>
              <a:rPr lang="en-US" err="1">
                <a:cs typeface="Calibri Light"/>
              </a:rPr>
              <a:t>uge</a:t>
            </a:r>
            <a:r>
              <a:rPr lang="en-US">
                <a:cs typeface="Calibri Light"/>
              </a:rPr>
              <a:t> 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20383-1ADD-CB3E-13EF-23ACC76EEE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err="1">
                <a:cs typeface="Calibri"/>
              </a:rPr>
              <a:t>DSvU</a:t>
            </a:r>
            <a:r>
              <a:rPr lang="en-US">
                <a:cs typeface="Calibri"/>
              </a:rPr>
              <a:t> </a:t>
            </a:r>
            <a:r>
              <a:rPr lang="en-US" err="1">
                <a:cs typeface="Calibri"/>
              </a:rPr>
              <a:t>lægger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luftrum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til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luftsportens</a:t>
            </a:r>
            <a:r>
              <a:rPr lang="en-US">
                <a:cs typeface="Calibri"/>
              </a:rPr>
              <a:t> </a:t>
            </a:r>
            <a:r>
              <a:rPr lang="en-US" err="1">
                <a:cs typeface="Calibri"/>
              </a:rPr>
              <a:t>aktiviteter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ved</a:t>
            </a:r>
            <a:r>
              <a:rPr lang="en-US">
                <a:cs typeface="Calibri"/>
              </a:rPr>
              <a:t> Arnborg</a:t>
            </a:r>
          </a:p>
          <a:p>
            <a:r>
              <a:rPr lang="en-US" err="1">
                <a:cs typeface="Calibri"/>
              </a:rPr>
              <a:t>DSvU</a:t>
            </a:r>
            <a:r>
              <a:rPr lang="en-US">
                <a:cs typeface="Calibri"/>
              </a:rPr>
              <a:t>, DHPU </a:t>
            </a:r>
            <a:r>
              <a:rPr lang="en-US" err="1">
                <a:cs typeface="Calibri"/>
              </a:rPr>
              <a:t>og</a:t>
            </a:r>
            <a:r>
              <a:rPr lang="en-US">
                <a:cs typeface="Calibri"/>
              </a:rPr>
              <a:t> DFU </a:t>
            </a:r>
            <a:r>
              <a:rPr lang="en-US" err="1">
                <a:cs typeface="Calibri"/>
              </a:rPr>
              <a:t>skal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sammen</a:t>
            </a:r>
            <a:r>
              <a:rPr lang="en-US">
                <a:cs typeface="Calibri"/>
              </a:rPr>
              <a:t> vise </a:t>
            </a:r>
            <a:r>
              <a:rPr lang="en-US" err="1">
                <a:cs typeface="Calibri"/>
              </a:rPr>
              <a:t>luftsporten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frem</a:t>
            </a:r>
            <a:endParaRPr lang="en-US" err="1">
              <a:ea typeface="Calibri"/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Der </a:t>
            </a:r>
            <a:r>
              <a:rPr lang="en-US" err="1">
                <a:ea typeface="Calibri"/>
                <a:cs typeface="Calibri"/>
              </a:rPr>
              <a:t>vil</a:t>
            </a:r>
            <a:r>
              <a:rPr lang="en-US">
                <a:ea typeface="Calibri"/>
                <a:cs typeface="Calibri"/>
              </a:rPr>
              <a:t> </a:t>
            </a:r>
            <a:r>
              <a:rPr lang="en-US" err="1">
                <a:ea typeface="Calibri"/>
                <a:cs typeface="Calibri"/>
              </a:rPr>
              <a:t>være</a:t>
            </a:r>
            <a:r>
              <a:rPr lang="en-US">
                <a:ea typeface="Calibri"/>
                <a:cs typeface="Calibri"/>
              </a:rPr>
              <a:t> </a:t>
            </a:r>
            <a:r>
              <a:rPr lang="en-US" err="1">
                <a:ea typeface="Calibri"/>
                <a:cs typeface="Calibri"/>
              </a:rPr>
              <a:t>mulighed</a:t>
            </a:r>
            <a:r>
              <a:rPr lang="en-US">
                <a:ea typeface="Calibri"/>
                <a:cs typeface="Calibri"/>
              </a:rPr>
              <a:t> for at </a:t>
            </a:r>
            <a:r>
              <a:rPr lang="en-US" err="1">
                <a:ea typeface="Calibri"/>
                <a:cs typeface="Calibri"/>
              </a:rPr>
              <a:t>prøve</a:t>
            </a:r>
            <a:r>
              <a:rPr lang="en-US">
                <a:ea typeface="Calibri"/>
                <a:cs typeface="Calibri"/>
              </a:rPr>
              <a:t> </a:t>
            </a:r>
            <a:r>
              <a:rPr lang="en-US" err="1">
                <a:ea typeface="Calibri"/>
                <a:cs typeface="Calibri"/>
              </a:rPr>
              <a:t>hanggliding</a:t>
            </a:r>
            <a:r>
              <a:rPr lang="en-US">
                <a:ea typeface="Calibri"/>
                <a:cs typeface="Calibri"/>
              </a:rPr>
              <a:t>, </a:t>
            </a:r>
            <a:r>
              <a:rPr lang="en-US" err="1">
                <a:ea typeface="Calibri"/>
                <a:cs typeface="Calibri"/>
              </a:rPr>
              <a:t>svævefly</a:t>
            </a:r>
            <a:r>
              <a:rPr lang="en-US">
                <a:ea typeface="Calibri"/>
                <a:cs typeface="Calibri"/>
              </a:rPr>
              <a:t> </a:t>
            </a:r>
            <a:r>
              <a:rPr lang="en-US" err="1">
                <a:ea typeface="Calibri"/>
                <a:cs typeface="Calibri"/>
              </a:rPr>
              <a:t>og</a:t>
            </a:r>
            <a:r>
              <a:rPr lang="en-US">
                <a:ea typeface="Calibri"/>
                <a:cs typeface="Calibri"/>
              </a:rPr>
              <a:t> DFU </a:t>
            </a:r>
            <a:r>
              <a:rPr lang="en-US" err="1">
                <a:ea typeface="Calibri"/>
                <a:cs typeface="Calibri"/>
              </a:rPr>
              <a:t>tilbyde</a:t>
            </a:r>
            <a:r>
              <a:rPr lang="en-US">
                <a:ea typeface="Calibri"/>
                <a:cs typeface="Calibri"/>
              </a:rPr>
              <a:t> </a:t>
            </a:r>
            <a:r>
              <a:rPr lang="en-US" err="1">
                <a:ea typeface="Calibri"/>
                <a:cs typeface="Calibri"/>
              </a:rPr>
              <a:t>tandemspring</a:t>
            </a:r>
            <a:endParaRPr lang="en-US">
              <a:ea typeface="Calibri" panose="020F0502020204030204"/>
              <a:cs typeface="Calibri"/>
            </a:endParaRPr>
          </a:p>
          <a:p>
            <a:r>
              <a:rPr lang="en-US">
                <a:cs typeface="Calibri"/>
              </a:rPr>
              <a:t>ØFK </a:t>
            </a:r>
            <a:r>
              <a:rPr lang="en-US" err="1">
                <a:cs typeface="Calibri"/>
              </a:rPr>
              <a:t>står</a:t>
            </a:r>
            <a:r>
              <a:rPr lang="en-US">
                <a:cs typeface="Calibri"/>
              </a:rPr>
              <a:t> bag </a:t>
            </a:r>
            <a:r>
              <a:rPr lang="en-US" err="1">
                <a:cs typeface="Calibri"/>
              </a:rPr>
              <a:t>som</a:t>
            </a:r>
            <a:r>
              <a:rPr lang="en-US">
                <a:cs typeface="Calibri"/>
              </a:rPr>
              <a:t> DFU </a:t>
            </a:r>
            <a:r>
              <a:rPr lang="en-US" err="1">
                <a:cs typeface="Calibri"/>
              </a:rPr>
              <a:t>klub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og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hjælper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kontoret</a:t>
            </a:r>
            <a:r>
              <a:rPr lang="en-US">
                <a:cs typeface="Calibri"/>
              </a:rPr>
              <a:t> med </a:t>
            </a:r>
            <a:r>
              <a:rPr lang="en-US" err="1">
                <a:cs typeface="Calibri"/>
              </a:rPr>
              <a:t>bemanding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af</a:t>
            </a:r>
            <a:r>
              <a:rPr lang="en-US">
                <a:cs typeface="Calibri"/>
              </a:rPr>
              <a:t> DFU </a:t>
            </a:r>
            <a:r>
              <a:rPr lang="en-US" err="1">
                <a:cs typeface="Calibri"/>
              </a:rPr>
              <a:t>teltet</a:t>
            </a:r>
            <a:endParaRPr lang="en-US" err="1">
              <a:ea typeface="Calibri"/>
              <a:cs typeface="Calibri"/>
            </a:endParaRPr>
          </a:p>
          <a:p>
            <a:r>
              <a:rPr lang="en-US" err="1">
                <a:cs typeface="Calibri"/>
              </a:rPr>
              <a:t>Præcisions</a:t>
            </a:r>
            <a:r>
              <a:rPr lang="en-US">
                <a:cs typeface="Calibri"/>
              </a:rPr>
              <a:t> DM </a:t>
            </a:r>
            <a:r>
              <a:rPr lang="en-US" err="1">
                <a:cs typeface="Calibri"/>
              </a:rPr>
              <a:t>afvikles</a:t>
            </a:r>
            <a:r>
              <a:rPr lang="en-US">
                <a:cs typeface="Calibri"/>
              </a:rPr>
              <a:t> 20.-22. Juni – 23. Juni (</a:t>
            </a:r>
            <a:r>
              <a:rPr lang="en-US" err="1">
                <a:cs typeface="Calibri"/>
              </a:rPr>
              <a:t>reservedag</a:t>
            </a:r>
            <a:r>
              <a:rPr lang="en-US">
                <a:cs typeface="Calibri"/>
              </a:rPr>
              <a:t>)</a:t>
            </a:r>
            <a:endParaRPr lang="en-US">
              <a:ea typeface="Calibri"/>
              <a:cs typeface="Calibri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ea typeface="Calibri"/>
                <a:cs typeface="Calibri"/>
              </a:rPr>
              <a:t>Der er </a:t>
            </a:r>
            <a:r>
              <a:rPr lang="en-US" err="1">
                <a:ea typeface="Calibri"/>
                <a:cs typeface="Calibri"/>
              </a:rPr>
              <a:t>brug</a:t>
            </a:r>
            <a:r>
              <a:rPr lang="en-US">
                <a:ea typeface="Calibri"/>
                <a:cs typeface="Calibri"/>
              </a:rPr>
              <a:t> for </a:t>
            </a:r>
            <a:r>
              <a:rPr lang="en-US" err="1">
                <a:ea typeface="Calibri"/>
                <a:cs typeface="Calibri"/>
              </a:rPr>
              <a:t>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erfaren</a:t>
            </a:r>
            <a:r>
              <a:rPr lang="en-US">
                <a:ea typeface="Calibri"/>
                <a:cs typeface="Calibri"/>
              </a:rPr>
              <a:t> </a:t>
            </a:r>
            <a:r>
              <a:rPr lang="en-US" err="1">
                <a:ea typeface="Calibri"/>
                <a:cs typeface="Calibri"/>
              </a:rPr>
              <a:t>stævneleder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til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præc</a:t>
            </a:r>
            <a:r>
              <a:rPr lang="en-US">
                <a:ea typeface="Calibri"/>
                <a:cs typeface="Calibri"/>
              </a:rPr>
              <a:t> DM</a:t>
            </a:r>
          </a:p>
          <a:p>
            <a:r>
              <a:rPr lang="en-US">
                <a:cs typeface="Calibri"/>
              </a:rPr>
              <a:t>Vi </a:t>
            </a:r>
            <a:r>
              <a:rPr lang="en-US" err="1">
                <a:cs typeface="Calibri"/>
              </a:rPr>
              <a:t>vil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meget</a:t>
            </a:r>
            <a:r>
              <a:rPr lang="en-US">
                <a:cs typeface="Calibri"/>
              </a:rPr>
              <a:t> gerne ha' </a:t>
            </a:r>
            <a:r>
              <a:rPr lang="en-US" err="1">
                <a:cs typeface="Calibri"/>
              </a:rPr>
              <a:t>frivillige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og</a:t>
            </a:r>
            <a:r>
              <a:rPr lang="en-US">
                <a:cs typeface="Calibri"/>
              </a:rPr>
              <a:t> </a:t>
            </a:r>
            <a:r>
              <a:rPr lang="en-US" err="1">
                <a:cs typeface="Calibri"/>
              </a:rPr>
              <a:t>medlemmer</a:t>
            </a:r>
            <a:r>
              <a:rPr lang="en-US">
                <a:cs typeface="Calibri"/>
              </a:rPr>
              <a:t> </a:t>
            </a:r>
            <a:r>
              <a:rPr lang="en-US" err="1">
                <a:cs typeface="Calibri"/>
              </a:rPr>
              <a:t>kommer</a:t>
            </a:r>
            <a:r>
              <a:rPr lang="en-US">
                <a:cs typeface="Calibri"/>
              </a:rPr>
              <a:t> </a:t>
            </a:r>
            <a:br>
              <a:rPr lang="en-US">
                <a:cs typeface="Calibri"/>
              </a:rPr>
            </a:br>
            <a:r>
              <a:rPr lang="en-US" sz="2000">
                <a:cs typeface="Calibri"/>
              </a:rPr>
              <a:t>Vi </a:t>
            </a:r>
            <a:r>
              <a:rPr lang="en-US" sz="2000" err="1">
                <a:cs typeface="Calibri"/>
              </a:rPr>
              <a:t>har</a:t>
            </a:r>
            <a:r>
              <a:rPr lang="en-US" sz="2000">
                <a:cs typeface="Calibri"/>
              </a:rPr>
              <a:t> </a:t>
            </a:r>
            <a:r>
              <a:rPr lang="en-US" sz="2000" err="1">
                <a:cs typeface="Calibri"/>
              </a:rPr>
              <a:t>brug</a:t>
            </a:r>
            <a:r>
              <a:rPr lang="en-US" sz="2000">
                <a:cs typeface="Calibri"/>
              </a:rPr>
              <a:t> for </a:t>
            </a:r>
            <a:r>
              <a:rPr lang="en-US" sz="2000" err="1">
                <a:cs typeface="Calibri"/>
              </a:rPr>
              <a:t>hjælp</a:t>
            </a:r>
            <a:r>
              <a:rPr lang="en-US" sz="2000">
                <a:cs typeface="Calibri"/>
              </a:rPr>
              <a:t> </a:t>
            </a:r>
            <a:r>
              <a:rPr lang="en-US" sz="2000" err="1">
                <a:cs typeface="Calibri"/>
              </a:rPr>
              <a:t>til</a:t>
            </a:r>
            <a:r>
              <a:rPr lang="en-US" sz="2000">
                <a:cs typeface="Calibri"/>
              </a:rPr>
              <a:t> </a:t>
            </a:r>
            <a:r>
              <a:rPr lang="en-US" sz="2000" err="1">
                <a:cs typeface="Calibri"/>
              </a:rPr>
              <a:t>bemanding</a:t>
            </a:r>
            <a:r>
              <a:rPr lang="en-US" sz="2000">
                <a:cs typeface="Calibri"/>
              </a:rPr>
              <a:t> </a:t>
            </a:r>
            <a:r>
              <a:rPr lang="en-US" sz="2000" err="1">
                <a:cs typeface="Calibri"/>
              </a:rPr>
              <a:t>af</a:t>
            </a:r>
            <a:r>
              <a:rPr lang="en-US" sz="2000">
                <a:cs typeface="Calibri"/>
              </a:rPr>
              <a:t> DFU </a:t>
            </a:r>
            <a:r>
              <a:rPr lang="en-US" sz="2000" err="1">
                <a:cs typeface="Calibri"/>
              </a:rPr>
              <a:t>teltet</a:t>
            </a:r>
            <a:r>
              <a:rPr lang="en-US" sz="2000">
                <a:cs typeface="Calibri"/>
              </a:rPr>
              <a:t>, </a:t>
            </a:r>
            <a:r>
              <a:rPr lang="en-US" sz="2000" err="1">
                <a:cs typeface="Calibri"/>
              </a:rPr>
              <a:t>hjælpe</a:t>
            </a:r>
            <a:r>
              <a:rPr lang="en-US" sz="2000">
                <a:cs typeface="Calibri"/>
              </a:rPr>
              <a:t> </a:t>
            </a:r>
            <a:r>
              <a:rPr lang="en-US" sz="2000" err="1">
                <a:cs typeface="Calibri"/>
              </a:rPr>
              <a:t>ved</a:t>
            </a:r>
            <a:r>
              <a:rPr lang="en-US" sz="2000">
                <a:cs typeface="Calibri"/>
              </a:rPr>
              <a:t> </a:t>
            </a:r>
            <a:r>
              <a:rPr lang="en-US" sz="2000" err="1">
                <a:cs typeface="Calibri"/>
              </a:rPr>
              <a:t>afviklingen</a:t>
            </a:r>
            <a:r>
              <a:rPr lang="en-US" sz="2000">
                <a:cs typeface="Calibri"/>
              </a:rPr>
              <a:t> </a:t>
            </a:r>
            <a:r>
              <a:rPr lang="en-US" sz="2000" err="1">
                <a:cs typeface="Calibri"/>
              </a:rPr>
              <a:t>af</a:t>
            </a:r>
            <a:r>
              <a:rPr lang="en-US" sz="2000">
                <a:cs typeface="Calibri"/>
              </a:rPr>
              <a:t> </a:t>
            </a:r>
            <a:r>
              <a:rPr lang="en-US" sz="2000" err="1">
                <a:cs typeface="Calibri"/>
              </a:rPr>
              <a:t>præcisionskonkurrencen</a:t>
            </a:r>
            <a:r>
              <a:rPr lang="en-US" sz="2000">
                <a:cs typeface="Calibri"/>
              </a:rPr>
              <a:t> </a:t>
            </a:r>
            <a:r>
              <a:rPr lang="en-US" sz="2000" err="1">
                <a:cs typeface="Calibri"/>
              </a:rPr>
              <a:t>og</a:t>
            </a:r>
            <a:r>
              <a:rPr lang="en-US" sz="2000">
                <a:cs typeface="Calibri"/>
              </a:rPr>
              <a:t> </a:t>
            </a:r>
            <a:r>
              <a:rPr lang="en-US" sz="2000" err="1">
                <a:cs typeface="Calibri"/>
              </a:rPr>
              <a:t>ikke</a:t>
            </a:r>
            <a:r>
              <a:rPr lang="en-US" sz="2000">
                <a:cs typeface="Calibri"/>
              </a:rPr>
              <a:t> </a:t>
            </a:r>
            <a:r>
              <a:rPr lang="en-US" sz="2000" err="1">
                <a:cs typeface="Calibri"/>
              </a:rPr>
              <a:t>mindst</a:t>
            </a:r>
            <a:r>
              <a:rPr lang="en-US" sz="2000">
                <a:cs typeface="Calibri"/>
              </a:rPr>
              <a:t> </a:t>
            </a:r>
            <a:r>
              <a:rPr lang="en-US" sz="2000" err="1">
                <a:cs typeface="Calibri"/>
              </a:rPr>
              <a:t>støtte</a:t>
            </a:r>
            <a:r>
              <a:rPr lang="en-US" sz="2000">
                <a:cs typeface="Calibri"/>
              </a:rPr>
              <a:t> hele </a:t>
            </a:r>
            <a:r>
              <a:rPr lang="en-US" sz="2000" err="1">
                <a:cs typeface="Calibri"/>
              </a:rPr>
              <a:t>setuppet</a:t>
            </a:r>
            <a:endParaRPr lang="en-US" sz="2000">
              <a:cs typeface="Calibri"/>
            </a:endParaRPr>
          </a:p>
          <a:p>
            <a:endParaRPr lang="en-US"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71F322-08C9-146A-1319-54E379F83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5242" y="-1923"/>
            <a:ext cx="1851214" cy="185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4100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7445F-C061-FD17-F51F-591125537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cs typeface="Calibri Light"/>
              </a:rPr>
              <a:t>Lidt</a:t>
            </a:r>
            <a:r>
              <a:rPr lang="en-US">
                <a:cs typeface="Calibri Light"/>
              </a:rPr>
              <a:t> </a:t>
            </a:r>
            <a:r>
              <a:rPr lang="en-US" err="1">
                <a:cs typeface="Calibri Light"/>
              </a:rPr>
              <a:t>til</a:t>
            </a:r>
            <a:r>
              <a:rPr lang="en-US">
                <a:cs typeface="Calibri Light"/>
              </a:rPr>
              <a:t> </a:t>
            </a:r>
            <a:r>
              <a:rPr lang="en-US" err="1">
                <a:cs typeface="Calibri Light"/>
              </a:rPr>
              <a:t>Kalenderen</a:t>
            </a:r>
            <a:endParaRPr lang="en-US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1E550-4EAA-96EB-7AB9-4D880F031D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DM-</a:t>
            </a:r>
            <a:r>
              <a:rPr lang="en-US" err="1">
                <a:cs typeface="Calibri"/>
              </a:rPr>
              <a:t>ugen</a:t>
            </a:r>
            <a:r>
              <a:rPr lang="en-US">
                <a:cs typeface="Calibri"/>
              </a:rPr>
              <a:t> – </a:t>
            </a:r>
            <a:r>
              <a:rPr lang="en-US" err="1">
                <a:cs typeface="Calibri"/>
              </a:rPr>
              <a:t>uge</a:t>
            </a:r>
            <a:r>
              <a:rPr lang="en-US">
                <a:cs typeface="Calibri"/>
              </a:rPr>
              <a:t> 25 </a:t>
            </a:r>
            <a:r>
              <a:rPr lang="en-US" err="1">
                <a:cs typeface="Calibri"/>
              </a:rPr>
              <a:t>på</a:t>
            </a:r>
            <a:r>
              <a:rPr lang="en-US">
                <a:cs typeface="Calibri"/>
              </a:rPr>
              <a:t> Arnborg </a:t>
            </a:r>
            <a:r>
              <a:rPr lang="en-US" err="1">
                <a:cs typeface="Calibri"/>
              </a:rPr>
              <a:t>flyveplads</a:t>
            </a:r>
            <a:endParaRPr lang="en-US">
              <a:cs typeface="Calibri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err="1">
                <a:cs typeface="Calibri"/>
              </a:rPr>
              <a:t>Præcisions</a:t>
            </a:r>
            <a:r>
              <a:rPr lang="en-US">
                <a:cs typeface="Calibri"/>
              </a:rPr>
              <a:t> DM</a:t>
            </a:r>
          </a:p>
          <a:p>
            <a:r>
              <a:rPr lang="en-US">
                <a:cs typeface="Calibri"/>
              </a:rPr>
              <a:t>CP DM – </a:t>
            </a:r>
            <a:r>
              <a:rPr lang="en-US" err="1">
                <a:cs typeface="Calibri"/>
              </a:rPr>
              <a:t>uge</a:t>
            </a:r>
            <a:r>
              <a:rPr lang="en-US">
                <a:cs typeface="Calibri"/>
              </a:rPr>
              <a:t> 29 – NJFK (Nordisk </a:t>
            </a:r>
            <a:r>
              <a:rPr lang="en-US" err="1">
                <a:cs typeface="Calibri"/>
              </a:rPr>
              <a:t>mesterskab</a:t>
            </a:r>
            <a:r>
              <a:rPr lang="en-US">
                <a:cs typeface="Calibri"/>
              </a:rPr>
              <a:t>)</a:t>
            </a:r>
          </a:p>
          <a:p>
            <a:r>
              <a:rPr lang="en-US" err="1">
                <a:cs typeface="Calibri"/>
              </a:rPr>
              <a:t>Fritfalds</a:t>
            </a:r>
            <a:r>
              <a:rPr lang="en-US">
                <a:cs typeface="Calibri"/>
              </a:rPr>
              <a:t> DM – </a:t>
            </a:r>
            <a:r>
              <a:rPr lang="en-US" err="1">
                <a:cs typeface="Calibri"/>
              </a:rPr>
              <a:t>uge</a:t>
            </a:r>
            <a:r>
              <a:rPr lang="en-US">
                <a:cs typeface="Calibri"/>
              </a:rPr>
              <a:t> 31 - FDK</a:t>
            </a:r>
          </a:p>
          <a:p>
            <a:r>
              <a:rPr lang="en-US">
                <a:cs typeface="Calibri"/>
              </a:rPr>
              <a:t>Wingsuit DM/NM – </a:t>
            </a:r>
            <a:r>
              <a:rPr lang="en-US" err="1">
                <a:cs typeface="Calibri"/>
              </a:rPr>
              <a:t>uge</a:t>
            </a:r>
            <a:r>
              <a:rPr lang="en-US">
                <a:cs typeface="Calibri"/>
              </a:rPr>
              <a:t> 33 - </a:t>
            </a:r>
            <a:r>
              <a:rPr lang="en-US" err="1">
                <a:cs typeface="Calibri"/>
              </a:rPr>
              <a:t>Skövde</a:t>
            </a:r>
            <a:r>
              <a:rPr lang="en-US">
                <a:cs typeface="Calibri"/>
              </a:rPr>
              <a:t>, Sverige</a:t>
            </a:r>
          </a:p>
          <a:p>
            <a:r>
              <a:rPr lang="en-US">
                <a:cs typeface="Calibri"/>
              </a:rPr>
              <a:t>Tunnel DM – 2.-3. </a:t>
            </a:r>
            <a:r>
              <a:rPr lang="en-US" err="1">
                <a:cs typeface="Calibri"/>
              </a:rPr>
              <a:t>november</a:t>
            </a:r>
            <a:r>
              <a:rPr lang="en-US">
                <a:cs typeface="Calibri"/>
              </a:rPr>
              <a:t> – Malmø, Sverige</a:t>
            </a:r>
          </a:p>
          <a:p>
            <a:r>
              <a:rPr lang="en-US" err="1">
                <a:cs typeface="Calibri"/>
              </a:rPr>
              <a:t>Instruktøreksamen</a:t>
            </a:r>
            <a:r>
              <a:rPr lang="en-US">
                <a:cs typeface="Calibri"/>
              </a:rPr>
              <a:t> - </a:t>
            </a:r>
            <a:r>
              <a:rPr lang="en-US">
                <a:solidFill>
                  <a:srgbClr val="000000"/>
                </a:solidFill>
                <a:latin typeface="Calibri"/>
                <a:cs typeface="Calibri"/>
              </a:rPr>
              <a:t>25.-27. Oktober</a:t>
            </a: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47653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4CA6F-5EFB-9476-3E29-35ABBF453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cs typeface="Calibri Light"/>
              </a:rPr>
              <a:t>Regnskab</a:t>
            </a:r>
            <a:r>
              <a:rPr lang="en-US" dirty="0">
                <a:cs typeface="Calibri Light"/>
              </a:rPr>
              <a:t> 2023 - samlet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0433275-D995-93DB-3D69-6DDCE1EABC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1832" y="2538904"/>
            <a:ext cx="7258050" cy="1666875"/>
          </a:xfrm>
        </p:spPr>
      </p:pic>
    </p:spTree>
    <p:extLst>
      <p:ext uri="{BB962C8B-B14F-4D97-AF65-F5344CB8AC3E}">
        <p14:creationId xmlns:p14="http://schemas.microsoft.com/office/powerpoint/2010/main" val="19368493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5ECD8-9CF8-68AE-C1C9-4B8AD493B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cs typeface="Calibri Light"/>
              </a:rPr>
              <a:t>Regnskab</a:t>
            </a:r>
            <a:r>
              <a:rPr lang="en-US">
                <a:cs typeface="Calibri Light"/>
              </a:rPr>
              <a:t> 2023 - indtægter</a:t>
            </a:r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2B4C532-172C-D281-67A8-345868E029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2975" y="1745992"/>
            <a:ext cx="7258050" cy="3381375"/>
          </a:xfrm>
        </p:spPr>
      </p:pic>
    </p:spTree>
    <p:extLst>
      <p:ext uri="{BB962C8B-B14F-4D97-AF65-F5344CB8AC3E}">
        <p14:creationId xmlns:p14="http://schemas.microsoft.com/office/powerpoint/2010/main" val="25537553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CFEF0-F8C0-D3F9-BB5B-BFF9C0776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ea typeface="Calibri Light"/>
                <a:cs typeface="Calibri Light"/>
              </a:rPr>
              <a:t>Regnskab</a:t>
            </a:r>
            <a:r>
              <a:rPr lang="en-US">
                <a:ea typeface="Calibri Light"/>
                <a:cs typeface="Calibri Light"/>
              </a:rPr>
              <a:t> 2023 - </a:t>
            </a:r>
            <a:r>
              <a:rPr lang="en-US" err="1">
                <a:ea typeface="Calibri Light"/>
                <a:cs typeface="Calibri Light"/>
              </a:rPr>
              <a:t>udgifter</a:t>
            </a:r>
            <a:endParaRPr lang="en-US" err="1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5223E1B-CF38-8A70-CE69-0B6810118F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9493" y="1495472"/>
            <a:ext cx="6303026" cy="2381368"/>
          </a:xfrm>
        </p:spPr>
      </p:pic>
    </p:spTree>
    <p:extLst>
      <p:ext uri="{BB962C8B-B14F-4D97-AF65-F5344CB8AC3E}">
        <p14:creationId xmlns:p14="http://schemas.microsoft.com/office/powerpoint/2010/main" val="1864629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711D8-4BBD-696C-CE9B-800DA2C8E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ea typeface="Calibri Light"/>
                <a:cs typeface="Calibri Light"/>
              </a:rPr>
              <a:t>Regnskab</a:t>
            </a:r>
            <a:r>
              <a:rPr lang="en-US">
                <a:ea typeface="Calibri Light"/>
                <a:cs typeface="Calibri Light"/>
              </a:rPr>
              <a:t> 2023 - </a:t>
            </a:r>
            <a:r>
              <a:rPr lang="en-US" err="1">
                <a:ea typeface="Calibri Light"/>
                <a:cs typeface="Calibri Light"/>
              </a:rPr>
              <a:t>udgifter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DEA1CEE-05B0-7003-5D4E-9AD30FB8C6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5144" y="1559530"/>
            <a:ext cx="6433711" cy="4351338"/>
          </a:xfrm>
        </p:spPr>
      </p:pic>
    </p:spTree>
    <p:extLst>
      <p:ext uri="{BB962C8B-B14F-4D97-AF65-F5344CB8AC3E}">
        <p14:creationId xmlns:p14="http://schemas.microsoft.com/office/powerpoint/2010/main" val="30369744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C82AA33B81D349BEAE88FDFB2A131D" ma:contentTypeVersion="16" ma:contentTypeDescription="Create a new document." ma:contentTypeScope="" ma:versionID="8be79dba6ba28d513b1b78bbc339f11b">
  <xsd:schema xmlns:xsd="http://www.w3.org/2001/XMLSchema" xmlns:xs="http://www.w3.org/2001/XMLSchema" xmlns:p="http://schemas.microsoft.com/office/2006/metadata/properties" xmlns:ns2="3e6ededd-ea59-4cf4-b932-362d054d63c1" xmlns:ns3="bb774ace-e0ea-47f5-8e73-c310a86b76aa" targetNamespace="http://schemas.microsoft.com/office/2006/metadata/properties" ma:root="true" ma:fieldsID="7f8184fa89b6eb94e203606e64d40f1d" ns2:_="" ns3:_="">
    <xsd:import namespace="3e6ededd-ea59-4cf4-b932-362d054d63c1"/>
    <xsd:import namespace="bb774ace-e0ea-47f5-8e73-c310a86b76a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6ededd-ea59-4cf4-b932-362d054d63c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26a2c384-0caa-45b8-9206-0f645338142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774ace-e0ea-47f5-8e73-c310a86b76aa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61369399-0bd0-44b6-9050-1e448c0eee7e}" ma:internalName="TaxCatchAll" ma:showField="CatchAllData" ma:web="bb774ace-e0ea-47f5-8e73-c310a86b76a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b774ace-e0ea-47f5-8e73-c310a86b76aa" xsi:nil="true"/>
    <lcf76f155ced4ddcb4097134ff3c332f xmlns="3e6ededd-ea59-4cf4-b932-362d054d63c1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B35BFA1-A3D4-4B58-8A29-E6F0B666B568}">
  <ds:schemaRefs>
    <ds:schemaRef ds:uri="3e6ededd-ea59-4cf4-b932-362d054d63c1"/>
    <ds:schemaRef ds:uri="bb774ace-e0ea-47f5-8e73-c310a86b76a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1F1674A9-5E3D-4317-91DA-FDF1B340B0AB}">
  <ds:schemaRefs>
    <ds:schemaRef ds:uri="3e6ededd-ea59-4cf4-b932-362d054d63c1"/>
    <ds:schemaRef ds:uri="bb774ace-e0ea-47f5-8e73-c310a86b76aa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76A8342B-1E57-431B-A00B-10871EB48AC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4744</Words>
  <Application>Microsoft Office PowerPoint</Application>
  <PresentationFormat>Skærmshow (4:3)</PresentationFormat>
  <Paragraphs>495</Paragraphs>
  <Slides>56</Slides>
  <Notes>1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6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56</vt:i4>
      </vt:variant>
    </vt:vector>
  </HeadingPairs>
  <TitlesOfParts>
    <vt:vector size="63" baseType="lpstr">
      <vt:lpstr>Arial</vt:lpstr>
      <vt:lpstr>Calibri</vt:lpstr>
      <vt:lpstr>Calibri Light</vt:lpstr>
      <vt:lpstr>Courier New</vt:lpstr>
      <vt:lpstr>Segoe UI Emoji</vt:lpstr>
      <vt:lpstr>Verdana</vt:lpstr>
      <vt:lpstr>Office-tema</vt:lpstr>
      <vt:lpstr>DFU’s Repræsentantskabsmøde 2024</vt:lpstr>
      <vt:lpstr>Dagsorden for DFU's rep.møde 2024</vt:lpstr>
      <vt:lpstr>Dagsorden for DFU's rep.møde 2024</vt:lpstr>
      <vt:lpstr>Dagsorden for DFU's rep.møde 2024</vt:lpstr>
      <vt:lpstr>Dagsorden for DFU's rep.møde 2024</vt:lpstr>
      <vt:lpstr>Regnskab 2023 - samlet</vt:lpstr>
      <vt:lpstr>Regnskab 2023 - indtægter</vt:lpstr>
      <vt:lpstr>Regnskab 2023 - udgifter</vt:lpstr>
      <vt:lpstr>Regnskab 2023 - udgifter</vt:lpstr>
      <vt:lpstr>Regnskab 2023 - udgifter</vt:lpstr>
      <vt:lpstr>Dagsorden for DFU's rep.møde 2024</vt:lpstr>
      <vt:lpstr>Forslag til vedtægtsændring stillet af DFU’s bestyrelse</vt:lpstr>
      <vt:lpstr>Dagsorden for DFU's rep.møde 2024</vt:lpstr>
      <vt:lpstr>Budget 2024</vt:lpstr>
      <vt:lpstr>Bestyrelse og adm.</vt:lpstr>
      <vt:lpstr>Sportsudvalg</vt:lpstr>
      <vt:lpstr>Bredde og dommer</vt:lpstr>
      <vt:lpstr>Tekniske udvalg</vt:lpstr>
      <vt:lpstr>Godkendelse af kontingentet 2024</vt:lpstr>
      <vt:lpstr>Dagsorden for DFU's rep.møde 2024</vt:lpstr>
      <vt:lpstr>Dagsorden for DFU's rep.møde 2024</vt:lpstr>
      <vt:lpstr>Dagsorden for DFU's rep.møde 2024</vt:lpstr>
      <vt:lpstr>Dagsorden for DFU's rep.møde 2024</vt:lpstr>
      <vt:lpstr>Valg til bestyrelsen</vt:lpstr>
      <vt:lpstr>Motivation af Kristian Christiansen</vt:lpstr>
      <vt:lpstr>Dagsorden for DFU's rep.møde 2024</vt:lpstr>
      <vt:lpstr>Dagsorden for DFU's rep.møde 2024</vt:lpstr>
      <vt:lpstr>Dagsorden for DFU's rep.møde 2024</vt:lpstr>
      <vt:lpstr>Dagsorden for DFU's rep.møde 2024</vt:lpstr>
      <vt:lpstr>PowerPoint-præsentation</vt:lpstr>
      <vt:lpstr>PowerPoint-præsentation</vt:lpstr>
      <vt:lpstr>Organisationens opgaver under forandring Bestyrelsens og sekretariatets relation, opgaver og organisering.</vt:lpstr>
      <vt:lpstr>Udfordringer for DFU</vt:lpstr>
      <vt:lpstr>PowerPoint-præsentation</vt:lpstr>
      <vt:lpstr>Vores nye strategispor</vt:lpstr>
      <vt:lpstr>Strategien i praksis</vt:lpstr>
      <vt:lpstr>Dialog</vt:lpstr>
      <vt:lpstr>Hvor kommer pengene fra? (tal fra 2022)</vt:lpstr>
      <vt:lpstr>Den kommende strategiproces</vt:lpstr>
      <vt:lpstr>Kort om DIF-idrættens kommende politiske program </vt:lpstr>
      <vt:lpstr>Klubudfordringer</vt:lpstr>
      <vt:lpstr>Kommunikation / Hvordan vil DFU være?</vt:lpstr>
      <vt:lpstr>Kommunikation </vt:lpstr>
      <vt:lpstr>Skydive.dk  </vt:lpstr>
      <vt:lpstr>Skydive.dk </vt:lpstr>
      <vt:lpstr>Skydive.dk </vt:lpstr>
      <vt:lpstr>Lidt fra SU</vt:lpstr>
      <vt:lpstr>Støttemuligheder</vt:lpstr>
      <vt:lpstr>STÅR DFU VED EN SKILLEVEJ?</vt:lpstr>
      <vt:lpstr>Grafer pr 31. December 2023</vt:lpstr>
      <vt:lpstr>Udfordringer foran DFU</vt:lpstr>
      <vt:lpstr>Kan vi gøre noget anderledes og investere I fremtiden?</vt:lpstr>
      <vt:lpstr>EN ANALYSE blandt DFU’s medlemmer</vt:lpstr>
      <vt:lpstr>Proceslinje – ny struktur for midler til sportslig udvikling</vt:lpstr>
      <vt:lpstr>DM ugen 2024 – afholdes i uge 25</vt:lpstr>
      <vt:lpstr>Lidt til Kalenderen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Nikolaj Nedovic Larsen</dc:creator>
  <cp:lastModifiedBy>Nikolaj Nedovic Larsen</cp:lastModifiedBy>
  <cp:revision>89</cp:revision>
  <dcterms:created xsi:type="dcterms:W3CDTF">2021-05-05T08:13:28Z</dcterms:created>
  <dcterms:modified xsi:type="dcterms:W3CDTF">2024-03-26T06:34:39Z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0x01010060C82AA33B81D349BEAE88FDFB2A131D</vt:lpwstr>
  </property>
  <property fmtid="{D5CDD505-2E9C-101B-9397-08002B2CF9AE}" pid="3" name="MediaServiceImageTags">
    <vt:lpwstr/>
  </property>
</Properties>
</file>